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73" r:id="rId2"/>
    <p:sldId id="280" r:id="rId3"/>
    <p:sldId id="269" r:id="rId4"/>
    <p:sldId id="258" r:id="rId5"/>
    <p:sldId id="257" r:id="rId6"/>
    <p:sldId id="274" r:id="rId7"/>
    <p:sldId id="259" r:id="rId8"/>
    <p:sldId id="271" r:id="rId9"/>
    <p:sldId id="272" r:id="rId10"/>
    <p:sldId id="256" r:id="rId11"/>
    <p:sldId id="277" r:id="rId12"/>
    <p:sldId id="275" r:id="rId13"/>
    <p:sldId id="264" r:id="rId14"/>
    <p:sldId id="263" r:id="rId15"/>
    <p:sldId id="279" r:id="rId16"/>
    <p:sldId id="278" r:id="rId17"/>
    <p:sldId id="267" r:id="rId18"/>
    <p:sldId id="261" r:id="rId19"/>
    <p:sldId id="270" r:id="rId20"/>
    <p:sldId id="268" r:id="rId21"/>
    <p:sldId id="262" r:id="rId22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63C4E"/>
    <a:srgbClr val="66719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6941" autoAdjust="0"/>
  </p:normalViewPr>
  <p:slideViewPr>
    <p:cSldViewPr snapToGrid="0">
      <p:cViewPr varScale="1">
        <p:scale>
          <a:sx n="99" d="100"/>
          <a:sy n="99" d="100"/>
        </p:scale>
        <p:origin x="99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6021DD-37EC-4144-9999-5E0C6B466276}" type="datetimeFigureOut">
              <a:rPr kumimoji="1" lang="ja-JP" altLang="en-US" smtClean="0"/>
              <a:t>2020/10/24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6018BC-C700-44CE-A7E5-877E2EBCFE8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454893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6018BC-C700-44CE-A7E5-877E2EBCFE8B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631364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「</a:t>
            </a:r>
            <a:r>
              <a:rPr kumimoji="1" lang="en-US" altLang="ja-JP" dirty="0" err="1"/>
              <a:t>ver</a:t>
            </a:r>
            <a:r>
              <a:rPr kumimoji="1" lang="en-US" altLang="ja-JP" dirty="0"/>
              <a:t> 3.0</a:t>
            </a:r>
            <a:r>
              <a:rPr kumimoji="1" lang="ja-JP" altLang="en-US" dirty="0"/>
              <a:t>では</a:t>
            </a:r>
            <a:r>
              <a:rPr kumimoji="1" lang="en-US" altLang="ja-JP" dirty="0"/>
              <a:t>AI</a:t>
            </a:r>
            <a:r>
              <a:rPr kumimoji="1" lang="ja-JP" altLang="en-US" dirty="0"/>
              <a:t>と対戦できるようにします」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6018BC-C700-44CE-A7E5-877E2EBCFE8B}" type="slidenum">
              <a:rPr kumimoji="1" lang="ja-JP" altLang="en-US" smtClean="0"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324795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今のところ出てきている案はこんな風にありきたりなものですが、もっといろいろなアイデアを出したいです。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6018BC-C700-44CE-A7E5-877E2EBCFE8B}" type="slidenum">
              <a:rPr kumimoji="1" lang="ja-JP" altLang="en-US" smtClean="0"/>
              <a:t>19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167676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・ 名前と大学のみ紹介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ja-JP" altLang="en-US" dirty="0"/>
              <a:t>・ 最近の悩みはコロナでつまらない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ja-JP" altLang="en-US" dirty="0"/>
              <a:t>・ 刺激が欲しい</a:t>
            </a:r>
            <a:endParaRPr kumimoji="1" lang="en-US" altLang="ja-JP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6018BC-C700-44CE-A7E5-877E2EBCFE8B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730055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普通のチェス</a:t>
            </a:r>
            <a:endParaRPr kumimoji="1" lang="en-US" altLang="ja-JP" dirty="0"/>
          </a:p>
          <a:p>
            <a:endParaRPr kumimoji="1" lang="en-US" altLang="ja-JP" dirty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6018BC-C700-44CE-A7E5-877E2EBCFE8B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653470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穴が落ちますよー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6018BC-C700-44CE-A7E5-877E2EBCFE8B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242498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将棋もできるよー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6018BC-C700-44CE-A7E5-877E2EBCFE8B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323496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めちゃめちゃ強調する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6018BC-C700-44CE-A7E5-877E2EBCFE8B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942281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続いてこだわりポイントを紹介します。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ja-JP" altLang="en-US" dirty="0"/>
              <a:t>部屋を作れる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ja-JP" altLang="en-US" dirty="0"/>
              <a:t>穴の位置も一致している。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6018BC-C700-44CE-A7E5-877E2EBCFE8B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809681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一個ずつ紹介していきます。嘘です。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6018BC-C700-44CE-A7E5-877E2EBCFE8B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916713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今後の予定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ja-JP" altLang="en-US" dirty="0"/>
              <a:t>分析と「みなさんのフィードバック」を反映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6018BC-C700-44CE-A7E5-877E2EBCFE8B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882681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B0DA637-ADB8-43B1-9C21-BDE1DAA614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5A36C213-4358-4F70-8AC9-B571DED8F3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390776C-0520-430F-BE26-0E0E09F295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DE4AC-FF86-4677-BB8C-4D3458F9179F}" type="datetimeFigureOut">
              <a:rPr kumimoji="1" lang="ja-JP" altLang="en-US" smtClean="0"/>
              <a:t>2020/10/24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CD8B429-F046-4214-8C2C-D37C126BCD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22137A0-E39C-41B5-BA57-A4C30C675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34C17-C694-4603-8F7E-65032FE15D4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627606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E6CB94C-EDBF-44CE-84CD-0D3E7876F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1452CFFD-168A-4EE3-8B62-6FE05906B5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AC42112-2A4F-4ABF-BE97-0036A06142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DE4AC-FF86-4677-BB8C-4D3458F9179F}" type="datetimeFigureOut">
              <a:rPr kumimoji="1" lang="ja-JP" altLang="en-US" smtClean="0"/>
              <a:t>2020/10/24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6C9B4CD-7B0D-4493-9C71-EFD8B8208B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2D9B31B-6CDF-4DC3-8C49-961DA4577E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34C17-C694-4603-8F7E-65032FE15D4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55200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A3EF56A3-2CB3-44CC-9F59-D39EF4FFB8D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A91FB649-11C9-48A3-A9EC-03B1752E96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35EB0DE-F743-40CC-A303-0246E16DD7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DE4AC-FF86-4677-BB8C-4D3458F9179F}" type="datetimeFigureOut">
              <a:rPr kumimoji="1" lang="ja-JP" altLang="en-US" smtClean="0"/>
              <a:t>2020/10/24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17E40D1-8A5F-4B3A-B9EC-B3DA116BCF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25D57E8-DD4F-4FAD-8ABD-2ED21CA18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34C17-C694-4603-8F7E-65032FE15D4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761176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B96BA45-71EF-47CA-9588-E9BB89EBD0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412DDA7-F253-4FFA-BF2F-51E432ECA2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E744277-6991-4618-AE04-5378A27EB1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DE4AC-FF86-4677-BB8C-4D3458F9179F}" type="datetimeFigureOut">
              <a:rPr kumimoji="1" lang="ja-JP" altLang="en-US" smtClean="0"/>
              <a:t>2020/10/24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5AC207A-1A3F-45DB-801B-C5DF9BD1FD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89CF853-1979-43B0-9243-416D9A4904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34C17-C694-4603-8F7E-65032FE15D4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29508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6A93607-4BD5-42AD-B9F2-065F207FE5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C4C4422A-8446-41C3-AA07-A58C78CC39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8EB583F-4427-4DDE-AC38-9CF483A87A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DE4AC-FF86-4677-BB8C-4D3458F9179F}" type="datetimeFigureOut">
              <a:rPr kumimoji="1" lang="ja-JP" altLang="en-US" smtClean="0"/>
              <a:t>2020/10/24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E53FAFC-875E-498A-B4D3-1BADC081F6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A60C3C0-F825-4E3E-B81D-D142FA0DE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34C17-C694-4603-8F7E-65032FE15D4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466519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FB28194-BC93-4B65-954B-D7BCF0815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32079C0-724F-4FC0-BAC0-58BFA1CD8D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66D18861-6365-4E9F-BBA9-03766E2889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E73B9B85-FEEE-4D6E-8E75-729FA8821E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DE4AC-FF86-4677-BB8C-4D3458F9179F}" type="datetimeFigureOut">
              <a:rPr kumimoji="1" lang="ja-JP" altLang="en-US" smtClean="0"/>
              <a:t>2020/10/24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0945D3B3-B680-483E-8C90-E058333CD5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4E219881-2E7D-41EA-BA15-DCEE92AA3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34C17-C694-4603-8F7E-65032FE15D4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063905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837D1F4-6F37-4A83-9EF2-5909968F47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A6CB1221-22FB-420E-85F1-A181CCE917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97CE7E57-B055-4471-874D-2233C32591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CC6DD8AD-B333-4ED1-B492-8A96CB381DE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2C612B69-1F86-4250-AD02-478FDC0F1D1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12A7F262-097B-40E5-B185-8FC7A8C70B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DE4AC-FF86-4677-BB8C-4D3458F9179F}" type="datetimeFigureOut">
              <a:rPr kumimoji="1" lang="ja-JP" altLang="en-US" smtClean="0"/>
              <a:t>2020/10/24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D4C6EBEA-3C5B-4773-A778-ADF5C28777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38442669-5542-4D9E-847F-2DE9DEF5F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34C17-C694-4603-8F7E-65032FE15D4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332859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CF03B36-DD7B-4000-887D-CB9190BBE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83102F2F-A685-45D9-807C-3DA9173A0F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DE4AC-FF86-4677-BB8C-4D3458F9179F}" type="datetimeFigureOut">
              <a:rPr kumimoji="1" lang="ja-JP" altLang="en-US" smtClean="0"/>
              <a:t>2020/10/24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5B200FCA-DFC1-4D75-ABF2-58DDF32E8E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C046BAD2-BF95-44F7-AFC7-A274A482B2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34C17-C694-4603-8F7E-65032FE15D4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375235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2765BC4B-1683-4F06-AC98-3D0836C549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DE4AC-FF86-4677-BB8C-4D3458F9179F}" type="datetimeFigureOut">
              <a:rPr kumimoji="1" lang="ja-JP" altLang="en-US" smtClean="0"/>
              <a:t>2020/10/24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72C8737D-B826-4535-B3FF-A32B7F46AB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03428766-DFFB-46F1-AD1C-3F306B3B1B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34C17-C694-4603-8F7E-65032FE15D4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140430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59796FA-286A-42F6-B266-BE64FC8FA1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655842C-214A-4601-A772-24B252140B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C6434865-3F5A-4DE0-BCEB-183ADAD6B2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DDDB81C7-0A61-40F8-A903-F9E0EADD25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DE4AC-FF86-4677-BB8C-4D3458F9179F}" type="datetimeFigureOut">
              <a:rPr kumimoji="1" lang="ja-JP" altLang="en-US" smtClean="0"/>
              <a:t>2020/10/24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DF17B7EA-7F22-4758-8426-B3637899E0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380EA72D-221D-406F-AA37-AA532C6B0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34C17-C694-4603-8F7E-65032FE15D4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5226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0435AC8-21A0-4F30-BBD6-27938ADC9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C1C54626-73D8-4CEB-AC98-46D4489A3E8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D7DFE9B7-B3E5-492A-A22D-DA4BF0F4A8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8FB23700-6F55-4371-A7B1-D2DFD26BF1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DE4AC-FF86-4677-BB8C-4D3458F9179F}" type="datetimeFigureOut">
              <a:rPr kumimoji="1" lang="ja-JP" altLang="en-US" smtClean="0"/>
              <a:t>2020/10/24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5828BCBD-286F-410B-855B-CDDEA4B8F1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3A493889-6CFF-4D6E-88B3-5056BC299E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34C17-C694-4603-8F7E-65032FE15D4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178318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A70C36D8-244D-4669-B629-029F4F17F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0E91543C-7311-41F3-A8D6-5E57C65E24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683917D-890A-48D4-B60D-078E1939810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FDE4AC-FF86-4677-BB8C-4D3458F9179F}" type="datetimeFigureOut">
              <a:rPr kumimoji="1" lang="ja-JP" altLang="en-US" smtClean="0"/>
              <a:t>2020/10/24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B72C7A1-749C-4097-B6D2-F4EE774C24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9F3F6EE-F216-49C0-AE4F-5B6DBBCC2C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834C17-C694-4603-8F7E-65032FE15D4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36886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microsoft.com/office/2007/relationships/media" Target="../media/media5.mp4"/><Relationship Id="rId7" Type="http://schemas.openxmlformats.org/officeDocument/2006/relationships/image" Target="../media/image9.pn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5.mp4"/><Relationship Id="rId9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5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5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 descr="ダイアグラム&#10;&#10;自動的に生成された説明">
            <a:extLst>
              <a:ext uri="{FF2B5EF4-FFF2-40B4-BE49-F238E27FC236}">
                <a16:creationId xmlns:a16="http://schemas.microsoft.com/office/drawing/2014/main" id="{60B54BF7-177F-4CC1-9D3C-407A57D22D2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07499">
            <a:off x="2216410" y="-354410"/>
            <a:ext cx="7153286" cy="5459298"/>
          </a:xfrm>
          <a:prstGeom prst="rect">
            <a:avLst/>
          </a:prstGeom>
          <a:effectLst>
            <a:softEdge rad="12700"/>
          </a:effectLst>
          <a:scene3d>
            <a:camera prst="perspectiveContrastingRightFacing" fov="7200000">
              <a:rot lat="21140366" lon="17769902" rev="19271664"/>
            </a:camera>
            <a:lightRig rig="threePt" dir="t"/>
          </a:scene3d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33D3B139-0D11-4E47-B726-D0FE878B37EE}"/>
              </a:ext>
            </a:extLst>
          </p:cNvPr>
          <p:cNvSpPr txBox="1"/>
          <p:nvPr/>
        </p:nvSpPr>
        <p:spPr>
          <a:xfrm rot="21289667">
            <a:off x="6521690" y="4208227"/>
            <a:ext cx="4843430" cy="1508105"/>
          </a:xfrm>
          <a:prstGeom prst="rect">
            <a:avLst/>
          </a:prstGeom>
          <a:noFill/>
          <a:scene3d>
            <a:camera prst="perspectiveFront" fov="7200000">
              <a:rot lat="87398" lon="3684733" rev="19766634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ja-JP" sz="3200" i="1" dirty="0">
                <a:solidFill>
                  <a:schemeClr val="accent1">
                    <a:lumMod val="50000"/>
                  </a:schemeClr>
                </a:solidFill>
                <a:latin typeface="Blackadder ITC" panose="04020505051007020D02" pitchFamily="82" charset="0"/>
              </a:rPr>
              <a:t>New Meaningful Time For You</a:t>
            </a:r>
          </a:p>
          <a:p>
            <a:pPr algn="ctr">
              <a:lnSpc>
                <a:spcPct val="150000"/>
              </a:lnSpc>
            </a:pPr>
            <a:r>
              <a:rPr lang="en-US" altLang="ja-JP" sz="3200" i="1" dirty="0" err="1">
                <a:solidFill>
                  <a:schemeClr val="accent1">
                    <a:lumMod val="50000"/>
                  </a:schemeClr>
                </a:solidFill>
                <a:latin typeface="Blackadder ITC" panose="04020505051007020D02" pitchFamily="82" charset="0"/>
              </a:rPr>
              <a:t>FallingChess</a:t>
            </a:r>
            <a:endParaRPr kumimoji="1" lang="ja-JP" altLang="en-US" sz="3200" i="1" dirty="0">
              <a:solidFill>
                <a:schemeClr val="accent1">
                  <a:lumMod val="50000"/>
                </a:schemeClr>
              </a:solidFill>
              <a:latin typeface="Blackadder ITC" panose="04020505051007020D02" pitchFamily="82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28264184-06A7-453C-888D-541B090728CC}"/>
              </a:ext>
            </a:extLst>
          </p:cNvPr>
          <p:cNvSpPr/>
          <p:nvPr/>
        </p:nvSpPr>
        <p:spPr>
          <a:xfrm>
            <a:off x="-12777" y="0"/>
            <a:ext cx="6096000" cy="68580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81231F57-8B99-4A0F-BE67-45904EDA0CE7}"/>
              </a:ext>
            </a:extLst>
          </p:cNvPr>
          <p:cNvSpPr/>
          <p:nvPr/>
        </p:nvSpPr>
        <p:spPr>
          <a:xfrm>
            <a:off x="6096000" y="0"/>
            <a:ext cx="6102045" cy="68580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19684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9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ダイアグラム&#10;&#10;自動的に生成された説明">
            <a:extLst>
              <a:ext uri="{FF2B5EF4-FFF2-40B4-BE49-F238E27FC236}">
                <a16:creationId xmlns:a16="http://schemas.microsoft.com/office/drawing/2014/main" id="{4187A59D-207E-47A3-9708-8521C7EC7B0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129" b="7756"/>
          <a:stretch/>
        </p:blipFill>
        <p:spPr>
          <a:xfrm>
            <a:off x="4549030" y="2039981"/>
            <a:ext cx="3093940" cy="3288815"/>
          </a:xfrm>
          <a:prstGeom prst="rect">
            <a:avLst/>
          </a:prstGeom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6A8CA0EE-D767-43F1-A8B5-DFECE20EF303}"/>
              </a:ext>
            </a:extLst>
          </p:cNvPr>
          <p:cNvSpPr/>
          <p:nvPr/>
        </p:nvSpPr>
        <p:spPr>
          <a:xfrm>
            <a:off x="721165" y="5328796"/>
            <a:ext cx="1057212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threePt" dir="t"/>
            </a:scene3d>
            <a:sp3d extrusionH="57150">
              <a:bevelT w="38100" h="38100" prst="angle"/>
            </a:sp3d>
          </a:bodyPr>
          <a:lstStyle/>
          <a:p>
            <a:pPr algn="ctr"/>
            <a:r>
              <a:rPr lang="ja-JP" altLang="en-US" sz="54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rgbClr val="FFC000"/>
                </a:solidFill>
              </a:rPr>
              <a:t>エースメンターのかける氏も絶賛</a:t>
            </a: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45A86DDA-703D-4850-94CB-228FEA1D6CBC}"/>
              </a:ext>
            </a:extLst>
          </p:cNvPr>
          <p:cNvSpPr txBox="1">
            <a:spLocks/>
          </p:cNvSpPr>
          <p:nvPr/>
        </p:nvSpPr>
        <p:spPr>
          <a:xfrm>
            <a:off x="1314449" y="1069975"/>
            <a:ext cx="7781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sz="9600" b="1" spc="600" dirty="0">
                <a:solidFill>
                  <a:schemeClr val="accent1">
                    <a:lumMod val="50000"/>
                  </a:schemeClr>
                </a:solidFill>
              </a:rPr>
              <a:t>1</a:t>
            </a:r>
            <a:r>
              <a:rPr lang="en-US" altLang="ja-JP" b="1" spc="600" dirty="0">
                <a:solidFill>
                  <a:schemeClr val="accent1">
                    <a:lumMod val="50000"/>
                  </a:schemeClr>
                </a:solidFill>
              </a:rPr>
              <a:t>. </a:t>
            </a:r>
            <a:r>
              <a:rPr lang="ja-JP" altLang="en-US" b="1" spc="600" dirty="0">
                <a:solidFill>
                  <a:schemeClr val="accent1">
                    <a:lumMod val="50000"/>
                  </a:schemeClr>
                </a:solidFill>
              </a:rPr>
              <a:t>崩落チェスとは？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8E90615D-B55E-4479-89CA-F6EE08963F3E}"/>
              </a:ext>
            </a:extLst>
          </p:cNvPr>
          <p:cNvSpPr/>
          <p:nvPr/>
        </p:nvSpPr>
        <p:spPr>
          <a:xfrm>
            <a:off x="0" y="0"/>
            <a:ext cx="6102045" cy="68580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DB48D288-D29F-4E9D-9E21-B21D26773E69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7983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6" presetClass="emph" presetSubtype="0" repeatCount="2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3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0" dur="1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5" grpId="0" animBg="1"/>
      <p:bldP spid="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>
            <a:extLst>
              <a:ext uri="{FF2B5EF4-FFF2-40B4-BE49-F238E27FC236}">
                <a16:creationId xmlns:a16="http://schemas.microsoft.com/office/drawing/2014/main" id="{400632A9-63C6-4E1C-B412-C832B2760B3E}"/>
              </a:ext>
            </a:extLst>
          </p:cNvPr>
          <p:cNvSpPr txBox="1">
            <a:spLocks/>
          </p:cNvSpPr>
          <p:nvPr/>
        </p:nvSpPr>
        <p:spPr>
          <a:xfrm>
            <a:off x="1314449" y="1069975"/>
            <a:ext cx="7781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sz="9600" b="1" spc="600" dirty="0">
                <a:solidFill>
                  <a:schemeClr val="accent1">
                    <a:lumMod val="50000"/>
                  </a:schemeClr>
                </a:solidFill>
              </a:rPr>
              <a:t>1</a:t>
            </a:r>
            <a:r>
              <a:rPr lang="en-US" altLang="ja-JP" b="1" spc="600" dirty="0">
                <a:solidFill>
                  <a:schemeClr val="accent1">
                    <a:lumMod val="50000"/>
                  </a:schemeClr>
                </a:solidFill>
              </a:rPr>
              <a:t>. </a:t>
            </a:r>
            <a:r>
              <a:rPr lang="ja-JP" altLang="en-US" b="1" spc="600" dirty="0">
                <a:solidFill>
                  <a:schemeClr val="accent1">
                    <a:lumMod val="50000"/>
                  </a:schemeClr>
                </a:solidFill>
              </a:rPr>
              <a:t>崩落チェスとは？</a:t>
            </a: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3FA0E5A6-D211-44F9-A36B-D96041ECC53D}"/>
              </a:ext>
            </a:extLst>
          </p:cNvPr>
          <p:cNvSpPr/>
          <p:nvPr/>
        </p:nvSpPr>
        <p:spPr>
          <a:xfrm>
            <a:off x="-12777" y="0"/>
            <a:ext cx="6096000" cy="68580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A86555A1-45A8-4DF8-B45B-11A4002DAB51}"/>
              </a:ext>
            </a:extLst>
          </p:cNvPr>
          <p:cNvSpPr/>
          <p:nvPr/>
        </p:nvSpPr>
        <p:spPr>
          <a:xfrm>
            <a:off x="6096000" y="0"/>
            <a:ext cx="6102045" cy="68580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25980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animBg="1"/>
      <p:bldP spid="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四角形: 角を丸くする 4">
            <a:extLst>
              <a:ext uri="{FF2B5EF4-FFF2-40B4-BE49-F238E27FC236}">
                <a16:creationId xmlns:a16="http://schemas.microsoft.com/office/drawing/2014/main" id="{692375FF-3941-4F00-B2B3-29126FF3565A}"/>
              </a:ext>
            </a:extLst>
          </p:cNvPr>
          <p:cNvSpPr/>
          <p:nvPr/>
        </p:nvSpPr>
        <p:spPr>
          <a:xfrm>
            <a:off x="6096000" y="2152215"/>
            <a:ext cx="4430051" cy="28632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" name="四角形: 角を丸くする 6">
            <a:extLst>
              <a:ext uri="{FF2B5EF4-FFF2-40B4-BE49-F238E27FC236}">
                <a16:creationId xmlns:a16="http://schemas.microsoft.com/office/drawing/2014/main" id="{8BDB4073-98B3-4B11-A478-61EFF1365C49}"/>
              </a:ext>
            </a:extLst>
          </p:cNvPr>
          <p:cNvSpPr/>
          <p:nvPr/>
        </p:nvSpPr>
        <p:spPr>
          <a:xfrm>
            <a:off x="6095999" y="3558741"/>
            <a:ext cx="4430051" cy="28632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" name="四角形: 角を丸くする 8">
            <a:extLst>
              <a:ext uri="{FF2B5EF4-FFF2-40B4-BE49-F238E27FC236}">
                <a16:creationId xmlns:a16="http://schemas.microsoft.com/office/drawing/2014/main" id="{74D76028-17DC-47FA-8B53-683299CF6031}"/>
              </a:ext>
            </a:extLst>
          </p:cNvPr>
          <p:cNvSpPr/>
          <p:nvPr/>
        </p:nvSpPr>
        <p:spPr>
          <a:xfrm>
            <a:off x="6096000" y="4965267"/>
            <a:ext cx="4434813" cy="28632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4005EEF-6C8D-4D88-9EBA-63CBA02910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262062"/>
            <a:ext cx="4257675" cy="4505325"/>
          </a:xfrm>
        </p:spPr>
        <p:txBody>
          <a:bodyPr>
            <a:normAutofit fontScale="925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ja-JP" sz="6000" dirty="0">
                <a:solidFill>
                  <a:schemeClr val="accent1">
                    <a:lumMod val="50000"/>
                  </a:schemeClr>
                </a:solidFill>
              </a:rPr>
              <a:t>1</a:t>
            </a:r>
            <a:r>
              <a:rPr lang="en-US" altLang="ja-JP" sz="2400" b="1" dirty="0">
                <a:solidFill>
                  <a:schemeClr val="accent1">
                    <a:lumMod val="50000"/>
                  </a:schemeClr>
                </a:solidFill>
              </a:rPr>
              <a:t>. </a:t>
            </a:r>
            <a:r>
              <a:rPr lang="ja-JP" altLang="en-US" b="1" spc="600" dirty="0">
                <a:solidFill>
                  <a:schemeClr val="accent1">
                    <a:lumMod val="50000"/>
                  </a:schemeClr>
                </a:solidFill>
              </a:rPr>
              <a:t>崩落チェスとは？</a:t>
            </a:r>
            <a:endParaRPr lang="en-US" altLang="ja-JP" b="1" spc="600" dirty="0">
              <a:solidFill>
                <a:schemeClr val="accent1">
                  <a:lumMod val="50000"/>
                </a:schemeClr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r>
              <a:rPr kumimoji="1" lang="en-US" altLang="ja-JP" sz="6000" dirty="0">
                <a:solidFill>
                  <a:schemeClr val="accent1">
                    <a:lumMod val="50000"/>
                  </a:schemeClr>
                </a:solidFill>
              </a:rPr>
              <a:t>2</a:t>
            </a:r>
            <a:r>
              <a:rPr lang="en-US" altLang="ja-JP" sz="2400" b="1" dirty="0">
                <a:solidFill>
                  <a:schemeClr val="accent1">
                    <a:lumMod val="50000"/>
                  </a:schemeClr>
                </a:solidFill>
              </a:rPr>
              <a:t>. </a:t>
            </a:r>
            <a:r>
              <a:rPr lang="ja-JP" altLang="en-US" sz="3000" b="1" spc="600" dirty="0">
                <a:solidFill>
                  <a:schemeClr val="accent1">
                    <a:lumMod val="50000"/>
                  </a:schemeClr>
                </a:solidFill>
              </a:rPr>
              <a:t>こだわりポイント</a:t>
            </a:r>
            <a:endParaRPr kumimoji="1" lang="en-US" altLang="ja-JP" sz="3000" b="1" spc="600" dirty="0">
              <a:solidFill>
                <a:schemeClr val="accent1">
                  <a:lumMod val="50000"/>
                </a:schemeClr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ja-JP" sz="6000" dirty="0">
                <a:solidFill>
                  <a:schemeClr val="accent1">
                    <a:lumMod val="50000"/>
                  </a:schemeClr>
                </a:solidFill>
              </a:rPr>
              <a:t>3</a:t>
            </a:r>
            <a:r>
              <a:rPr lang="en-US" altLang="ja-JP" sz="2400" b="1" dirty="0">
                <a:solidFill>
                  <a:schemeClr val="accent1">
                    <a:lumMod val="50000"/>
                  </a:schemeClr>
                </a:solidFill>
              </a:rPr>
              <a:t>. </a:t>
            </a:r>
            <a:r>
              <a:rPr lang="ja-JP" altLang="en-US" sz="3000" b="1" spc="600" dirty="0">
                <a:solidFill>
                  <a:schemeClr val="accent1">
                    <a:lumMod val="50000"/>
                  </a:schemeClr>
                </a:solidFill>
              </a:rPr>
              <a:t>今後の計画</a:t>
            </a:r>
            <a:endParaRPr lang="en-US" altLang="ja-JP" sz="30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2" name="タイトル 1">
            <a:extLst>
              <a:ext uri="{FF2B5EF4-FFF2-40B4-BE49-F238E27FC236}">
                <a16:creationId xmlns:a16="http://schemas.microsoft.com/office/drawing/2014/main" id="{FD6231FD-E628-4971-B286-863DC882D791}"/>
              </a:ext>
            </a:extLst>
          </p:cNvPr>
          <p:cNvSpPr txBox="1">
            <a:spLocks/>
          </p:cNvSpPr>
          <p:nvPr/>
        </p:nvSpPr>
        <p:spPr>
          <a:xfrm>
            <a:off x="1314450" y="1069975"/>
            <a:ext cx="443005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b="1" spc="600" dirty="0">
                <a:solidFill>
                  <a:schemeClr val="accent1">
                    <a:lumMod val="50000"/>
                  </a:schemeClr>
                </a:solidFill>
              </a:rPr>
              <a:t>本日の流れ</a:t>
            </a: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9C8F57F2-298D-4B0E-AEEF-35699E0D2492}"/>
              </a:ext>
            </a:extLst>
          </p:cNvPr>
          <p:cNvSpPr/>
          <p:nvPr/>
        </p:nvSpPr>
        <p:spPr>
          <a:xfrm>
            <a:off x="0" y="0"/>
            <a:ext cx="6102045" cy="68580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346471FB-B27A-44A3-ACB0-CE442D561C4D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67628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900"/>
                            </p:stCondLst>
                            <p:childTnLst>
                              <p:par>
                                <p:cTn id="38" presetID="2" presetClass="exit" presetSubtype="8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2" presetClass="exit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2" presetClass="exit" presetSubtype="2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2" presetClass="exit" presetSubtype="2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2" presetClass="exit" presetSubtype="2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100"/>
                            </p:stCondLst>
                            <p:childTnLst>
                              <p:par>
                                <p:cTn id="59" presetID="2" presetClass="exit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4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7" grpId="0" animBg="1"/>
      <p:bldP spid="7" grpId="1" animBg="1"/>
      <p:bldP spid="9" grpId="0" animBg="1"/>
      <p:bldP spid="9" grpId="1" animBg="1"/>
      <p:bldP spid="12" grpId="0"/>
      <p:bldP spid="12" grpId="1"/>
      <p:bldP spid="8" grpId="0" animBg="1"/>
      <p:bldP spid="1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四角形: 角を丸くする 1">
            <a:extLst>
              <a:ext uri="{FF2B5EF4-FFF2-40B4-BE49-F238E27FC236}">
                <a16:creationId xmlns:a16="http://schemas.microsoft.com/office/drawing/2014/main" id="{F29731BB-5228-44EE-A52E-DA701D784CB3}"/>
              </a:ext>
            </a:extLst>
          </p:cNvPr>
          <p:cNvSpPr/>
          <p:nvPr/>
        </p:nvSpPr>
        <p:spPr>
          <a:xfrm>
            <a:off x="1677884" y="2687689"/>
            <a:ext cx="4749553" cy="28632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>
            <a:sp3d extrusionH="57150">
              <a:bevelT w="38100" h="38100" prst="angle"/>
            </a:sp3d>
          </a:bodyPr>
          <a:lstStyle/>
          <a:p>
            <a:pPr algn="ctr"/>
            <a:endParaRPr kumimoji="1" lang="ja-JP" altLang="en-US" dirty="0"/>
          </a:p>
        </p:txBody>
      </p:sp>
      <p:sp>
        <p:nvSpPr>
          <p:cNvPr id="5" name="コンテンツ プレースホルダー 2">
            <a:extLst>
              <a:ext uri="{FF2B5EF4-FFF2-40B4-BE49-F238E27FC236}">
                <a16:creationId xmlns:a16="http://schemas.microsoft.com/office/drawing/2014/main" id="{F965120C-0971-47F7-9602-944758945B57}"/>
              </a:ext>
            </a:extLst>
          </p:cNvPr>
          <p:cNvSpPr txBox="1">
            <a:spLocks/>
          </p:cNvSpPr>
          <p:nvPr/>
        </p:nvSpPr>
        <p:spPr>
          <a:xfrm>
            <a:off x="1814749" y="2485748"/>
            <a:ext cx="4612689" cy="5592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ja-JP" altLang="en-US" b="1" spc="600" dirty="0">
                <a:solidFill>
                  <a:schemeClr val="accent1">
                    <a:lumMod val="50000"/>
                  </a:schemeClr>
                </a:solidFill>
              </a:rPr>
              <a:t>オンライン対戦が可能</a:t>
            </a:r>
          </a:p>
        </p:txBody>
      </p:sp>
      <p:sp>
        <p:nvSpPr>
          <p:cNvPr id="7" name="タイトル 1">
            <a:extLst>
              <a:ext uri="{FF2B5EF4-FFF2-40B4-BE49-F238E27FC236}">
                <a16:creationId xmlns:a16="http://schemas.microsoft.com/office/drawing/2014/main" id="{696174CF-3147-49B5-A926-F1D2C21E1DBD}"/>
              </a:ext>
            </a:extLst>
          </p:cNvPr>
          <p:cNvSpPr txBox="1">
            <a:spLocks/>
          </p:cNvSpPr>
          <p:nvPr/>
        </p:nvSpPr>
        <p:spPr>
          <a:xfrm>
            <a:off x="1314449" y="1069975"/>
            <a:ext cx="584095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sz="9600" b="1" dirty="0">
                <a:solidFill>
                  <a:schemeClr val="accent1">
                    <a:lumMod val="50000"/>
                  </a:schemeClr>
                </a:solidFill>
              </a:rPr>
              <a:t>2</a:t>
            </a:r>
            <a:r>
              <a:rPr kumimoji="1" lang="en-US" altLang="ja-JP" b="1" dirty="0">
                <a:solidFill>
                  <a:schemeClr val="accent1">
                    <a:lumMod val="50000"/>
                  </a:schemeClr>
                </a:solidFill>
              </a:rPr>
              <a:t>. </a:t>
            </a:r>
            <a:r>
              <a:rPr kumimoji="1" lang="ja-JP" altLang="en-US" b="1" dirty="0">
                <a:solidFill>
                  <a:schemeClr val="accent1">
                    <a:lumMod val="50000"/>
                  </a:schemeClr>
                </a:solidFill>
              </a:rPr>
              <a:t>こだわりポイント</a:t>
            </a:r>
            <a:endParaRPr lang="ja-JP" altLang="en-US" b="1" spc="600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4" name="OnLine_Host">
            <a:hlinkClick r:id="" action="ppaction://media"/>
            <a:extLst>
              <a:ext uri="{FF2B5EF4-FFF2-40B4-BE49-F238E27FC236}">
                <a16:creationId xmlns:a16="http://schemas.microsoft.com/office/drawing/2014/main" id="{2D79BC57-0452-4FB1-965C-55A48C0DA6A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776283" y="1069975"/>
            <a:ext cx="2325144" cy="5032375"/>
          </a:xfrm>
          <a:prstGeom prst="roundRect">
            <a:avLst/>
          </a:prstGeom>
        </p:spPr>
      </p:pic>
      <p:pic>
        <p:nvPicPr>
          <p:cNvPr id="15" name="OnLine_Guest">
            <a:hlinkClick r:id="" action="ppaction://media"/>
            <a:extLst>
              <a:ext uri="{FF2B5EF4-FFF2-40B4-BE49-F238E27FC236}">
                <a16:creationId xmlns:a16="http://schemas.microsoft.com/office/drawing/2014/main" id="{F902E4B8-2080-4071-9B1F-39B70F6A107E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9351544" y="1069975"/>
            <a:ext cx="2325144" cy="5032375"/>
          </a:xfrm>
          <a:prstGeom prst="roundRect">
            <a:avLst/>
          </a:prstGeom>
        </p:spPr>
      </p:pic>
      <p:pic>
        <p:nvPicPr>
          <p:cNvPr id="13" name="図 12" descr="テキスト, アイコン&#10;&#10;自動的に生成された説明">
            <a:extLst>
              <a:ext uri="{FF2B5EF4-FFF2-40B4-BE49-F238E27FC236}">
                <a16:creationId xmlns:a16="http://schemas.microsoft.com/office/drawing/2014/main" id="{D2E6D437-E9E1-4DE3-8D48-F422AC5D1AF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149" y="409236"/>
            <a:ext cx="6301413" cy="6301413"/>
          </a:xfrm>
          <a:prstGeom prst="rect">
            <a:avLst/>
          </a:prstGeom>
        </p:spPr>
      </p:pic>
      <p:pic>
        <p:nvPicPr>
          <p:cNvPr id="11" name="図 10" descr="テキスト, アイコン&#10;&#10;自動的に生成された説明">
            <a:extLst>
              <a:ext uri="{FF2B5EF4-FFF2-40B4-BE49-F238E27FC236}">
                <a16:creationId xmlns:a16="http://schemas.microsoft.com/office/drawing/2014/main" id="{CCC6B46B-E663-4507-8B17-66F7D8AAFE2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2274" y="409236"/>
            <a:ext cx="6301413" cy="6301413"/>
          </a:xfrm>
          <a:prstGeom prst="rect">
            <a:avLst/>
          </a:prstGeom>
        </p:spPr>
      </p:pic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647200A5-3792-438B-AC52-0E97BF93F4E6}"/>
              </a:ext>
            </a:extLst>
          </p:cNvPr>
          <p:cNvSpPr/>
          <p:nvPr/>
        </p:nvSpPr>
        <p:spPr>
          <a:xfrm>
            <a:off x="-12777" y="0"/>
            <a:ext cx="6096000" cy="68580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582BB693-F2D3-47D0-8B60-044C5B9757D7}"/>
              </a:ext>
            </a:extLst>
          </p:cNvPr>
          <p:cNvSpPr/>
          <p:nvPr/>
        </p:nvSpPr>
        <p:spPr>
          <a:xfrm>
            <a:off x="6096000" y="0"/>
            <a:ext cx="6102045" cy="68580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94527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61588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61588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5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0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video>
              <p:cMediaNode vol="80000">
                <p:cTn id="31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</p:childTnLst>
        </p:cTn>
      </p:par>
    </p:tnLst>
    <p:bldLst>
      <p:bldP spid="2" grpId="0" animBg="1"/>
      <p:bldP spid="5" grpId="0"/>
      <p:bldP spid="7" grpId="0"/>
      <p:bldP spid="16" grpId="0" animBg="1"/>
      <p:bldP spid="1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>
            <a:extLst>
              <a:ext uri="{FF2B5EF4-FFF2-40B4-BE49-F238E27FC236}">
                <a16:creationId xmlns:a16="http://schemas.microsoft.com/office/drawing/2014/main" id="{EAE966B8-529D-4B29-8FB8-A8181EB70A7B}"/>
              </a:ext>
            </a:extLst>
          </p:cNvPr>
          <p:cNvSpPr txBox="1">
            <a:spLocks/>
          </p:cNvSpPr>
          <p:nvPr/>
        </p:nvSpPr>
        <p:spPr>
          <a:xfrm>
            <a:off x="1314448" y="1069975"/>
            <a:ext cx="660443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sz="9600" b="1" dirty="0">
                <a:solidFill>
                  <a:schemeClr val="accent1">
                    <a:lumMod val="50000"/>
                  </a:schemeClr>
                </a:solidFill>
              </a:rPr>
              <a:t>2</a:t>
            </a:r>
            <a:r>
              <a:rPr kumimoji="1" lang="en-US" altLang="ja-JP" b="1" dirty="0">
                <a:solidFill>
                  <a:schemeClr val="accent1">
                    <a:lumMod val="50000"/>
                  </a:schemeClr>
                </a:solidFill>
              </a:rPr>
              <a:t>. </a:t>
            </a:r>
            <a:r>
              <a:rPr kumimoji="1" lang="ja-JP" altLang="en-US" b="1" dirty="0">
                <a:solidFill>
                  <a:schemeClr val="accent1">
                    <a:lumMod val="50000"/>
                  </a:schemeClr>
                </a:solidFill>
              </a:rPr>
              <a:t>こだわりポイント </a:t>
            </a:r>
            <a:endParaRPr lang="ja-JP" altLang="en-US" sz="6600" b="1" spc="6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84E1535A-C1D2-4FD8-9ED1-C1766D14D901}"/>
              </a:ext>
            </a:extLst>
          </p:cNvPr>
          <p:cNvSpPr txBox="1"/>
          <p:nvPr/>
        </p:nvSpPr>
        <p:spPr>
          <a:xfrm>
            <a:off x="717468" y="2606465"/>
            <a:ext cx="3570208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spc="600" dirty="0">
                <a:solidFill>
                  <a:schemeClr val="accent1">
                    <a:lumMod val="50000"/>
                  </a:schemeClr>
                </a:solidFill>
              </a:rPr>
              <a:t>・</a:t>
            </a:r>
            <a:r>
              <a:rPr lang="ja-JP" altLang="en-US" b="1" spc="600" dirty="0">
                <a:solidFill>
                  <a:schemeClr val="accent1">
                    <a:lumMod val="50000"/>
                  </a:schemeClr>
                </a:solidFill>
              </a:rPr>
              <a:t>王手</a:t>
            </a:r>
            <a:r>
              <a:rPr kumimoji="1" lang="ja-JP" altLang="en-US" b="1" spc="600" dirty="0">
                <a:solidFill>
                  <a:schemeClr val="accent1">
                    <a:lumMod val="50000"/>
                  </a:schemeClr>
                </a:solidFill>
              </a:rPr>
              <a:t>判定</a:t>
            </a:r>
            <a:endParaRPr kumimoji="1" lang="en-US" altLang="ja-JP" b="1" spc="600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ja-JP" altLang="en-US" b="1" spc="600" dirty="0">
                <a:solidFill>
                  <a:schemeClr val="accent1">
                    <a:lumMod val="50000"/>
                  </a:schemeClr>
                </a:solidFill>
              </a:rPr>
              <a:t>・王手回避</a:t>
            </a:r>
            <a:endParaRPr kumimoji="1" lang="en-US" altLang="ja-JP" b="1" spc="600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ja-JP" altLang="en-US" b="1" spc="600" dirty="0">
                <a:solidFill>
                  <a:schemeClr val="accent1">
                    <a:lumMod val="50000"/>
                  </a:schemeClr>
                </a:solidFill>
              </a:rPr>
              <a:t>・詰み判定</a:t>
            </a:r>
            <a:endParaRPr lang="en-US" altLang="ja-JP" b="1" spc="600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ja-JP" altLang="en-US" b="1" spc="600" dirty="0">
                <a:solidFill>
                  <a:schemeClr val="accent1">
                    <a:lumMod val="50000"/>
                  </a:schemeClr>
                </a:solidFill>
              </a:rPr>
              <a:t>・ステイルメイト判定</a:t>
            </a:r>
            <a:endParaRPr lang="en-US" altLang="ja-JP" b="1" spc="600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ja-JP" altLang="en-US" b="1" spc="600" dirty="0">
                <a:solidFill>
                  <a:schemeClr val="accent1">
                    <a:lumMod val="50000"/>
                  </a:schemeClr>
                </a:solidFill>
              </a:rPr>
              <a:t>・二歩判定</a:t>
            </a:r>
            <a:endParaRPr lang="en-US" altLang="ja-JP" b="1" spc="600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ja-JP" altLang="en-US" b="1" spc="600" dirty="0">
                <a:solidFill>
                  <a:schemeClr val="accent1">
                    <a:lumMod val="50000"/>
                  </a:schemeClr>
                </a:solidFill>
              </a:rPr>
              <a:t>・打ち歩詰め判定</a:t>
            </a:r>
            <a:endParaRPr lang="en-US" altLang="ja-JP" b="1" spc="600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ja-JP" altLang="en-US" b="1" spc="600" dirty="0">
                <a:solidFill>
                  <a:schemeClr val="accent1">
                    <a:lumMod val="50000"/>
                  </a:schemeClr>
                </a:solidFill>
              </a:rPr>
              <a:t>・背景画像を選べる機能</a:t>
            </a:r>
            <a:endParaRPr lang="en-US" altLang="ja-JP" b="1" spc="600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kumimoji="1" lang="ja-JP" altLang="en-US" b="1" spc="600" dirty="0">
                <a:solidFill>
                  <a:schemeClr val="accent1">
                    <a:lumMod val="50000"/>
                  </a:schemeClr>
                </a:solidFill>
              </a:rPr>
              <a:t>・チェスと将棋で背景</a:t>
            </a:r>
            <a:endParaRPr kumimoji="1" lang="en-US" altLang="ja-JP" b="1" spc="600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ja-JP" altLang="en-US" b="1" spc="600" dirty="0">
                <a:solidFill>
                  <a:schemeClr val="accent1">
                    <a:lumMod val="50000"/>
                  </a:schemeClr>
                </a:solidFill>
              </a:rPr>
              <a:t>　</a:t>
            </a:r>
            <a:r>
              <a:rPr kumimoji="1" lang="ja-JP" altLang="en-US" b="1" spc="600" dirty="0">
                <a:solidFill>
                  <a:schemeClr val="accent1">
                    <a:lumMod val="50000"/>
                  </a:schemeClr>
                </a:solidFill>
              </a:rPr>
              <a:t>画像が</a:t>
            </a:r>
            <a:r>
              <a:rPr lang="ja-JP" altLang="en-US" b="1" spc="600" dirty="0">
                <a:solidFill>
                  <a:schemeClr val="accent1">
                    <a:lumMod val="50000"/>
                  </a:schemeClr>
                </a:solidFill>
              </a:rPr>
              <a:t>入れ替わる機能</a:t>
            </a:r>
            <a:endParaRPr lang="en-US" altLang="ja-JP" b="1" spc="600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kumimoji="1" lang="ja-JP" altLang="en-US" b="1" spc="600" dirty="0">
                <a:solidFill>
                  <a:schemeClr val="accent1">
                    <a:lumMod val="50000"/>
                  </a:schemeClr>
                </a:solidFill>
              </a:rPr>
              <a:t>・背景画像ごとに</a:t>
            </a:r>
            <a:endParaRPr kumimoji="1" lang="en-US" altLang="ja-JP" b="1" spc="600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ja-JP" altLang="en-US" b="1" spc="600" dirty="0">
                <a:solidFill>
                  <a:schemeClr val="accent1">
                    <a:lumMod val="50000"/>
                  </a:schemeClr>
                </a:solidFill>
              </a:rPr>
              <a:t>　</a:t>
            </a:r>
            <a:r>
              <a:rPr kumimoji="1" lang="ja-JP" altLang="en-US" b="1" spc="600" dirty="0">
                <a:solidFill>
                  <a:schemeClr val="accent1">
                    <a:lumMod val="50000"/>
                  </a:schemeClr>
                </a:solidFill>
              </a:rPr>
              <a:t>ロゴの色が変わる機能</a:t>
            </a:r>
            <a:endParaRPr kumimoji="1" lang="en-US" altLang="ja-JP" b="1" spc="600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kumimoji="1" lang="ja-JP" altLang="en-US" b="1" spc="600" dirty="0">
                <a:solidFill>
                  <a:schemeClr val="accent1">
                    <a:lumMod val="50000"/>
                  </a:schemeClr>
                </a:solidFill>
              </a:rPr>
              <a:t>・</a:t>
            </a:r>
            <a:r>
              <a:rPr lang="ja-JP" altLang="en-US" b="1" spc="600" dirty="0">
                <a:solidFill>
                  <a:schemeClr val="accent1">
                    <a:lumMod val="50000"/>
                  </a:schemeClr>
                </a:solidFill>
              </a:rPr>
              <a:t>座標の表示</a:t>
            </a:r>
            <a:r>
              <a:rPr lang="en-US" altLang="ja-JP" b="1" spc="600" dirty="0">
                <a:solidFill>
                  <a:schemeClr val="accent1">
                    <a:lumMod val="50000"/>
                  </a:schemeClr>
                </a:solidFill>
              </a:rPr>
              <a:t>/</a:t>
            </a:r>
            <a:r>
              <a:rPr lang="ja-JP" altLang="en-US" b="1" spc="600" dirty="0">
                <a:solidFill>
                  <a:schemeClr val="accent1">
                    <a:lumMod val="50000"/>
                  </a:schemeClr>
                </a:solidFill>
              </a:rPr>
              <a:t>非表示の</a:t>
            </a:r>
            <a:endParaRPr lang="en-US" altLang="ja-JP" b="1" spc="600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ja-JP" altLang="en-US" b="1" spc="600" dirty="0">
                <a:solidFill>
                  <a:schemeClr val="accent1">
                    <a:lumMod val="50000"/>
                  </a:schemeClr>
                </a:solidFill>
              </a:rPr>
              <a:t>　切り替え機能</a:t>
            </a:r>
            <a:endParaRPr kumimoji="1" lang="en-US" altLang="ja-JP" b="1" spc="6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四角形: 角を丸くする 2">
            <a:extLst>
              <a:ext uri="{FF2B5EF4-FFF2-40B4-BE49-F238E27FC236}">
                <a16:creationId xmlns:a16="http://schemas.microsoft.com/office/drawing/2014/main" id="{0ED4D9A6-8119-4B69-B614-FB1A4ACC0252}"/>
              </a:ext>
            </a:extLst>
          </p:cNvPr>
          <p:cNvSpPr/>
          <p:nvPr/>
        </p:nvSpPr>
        <p:spPr>
          <a:xfrm>
            <a:off x="580604" y="2317832"/>
            <a:ext cx="3789265" cy="28632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>
            <a:sp3d extrusionH="57150">
              <a:bevelT w="38100" h="38100" prst="angle"/>
            </a:sp3d>
          </a:bodyPr>
          <a:lstStyle/>
          <a:p>
            <a:pPr algn="ctr"/>
            <a:endParaRPr kumimoji="1" lang="ja-JP" altLang="en-US" dirty="0"/>
          </a:p>
        </p:txBody>
      </p:sp>
      <p:sp>
        <p:nvSpPr>
          <p:cNvPr id="6" name="コンテンツ プレースホルダー 2">
            <a:extLst>
              <a:ext uri="{FF2B5EF4-FFF2-40B4-BE49-F238E27FC236}">
                <a16:creationId xmlns:a16="http://schemas.microsoft.com/office/drawing/2014/main" id="{33B065F6-C5CE-4716-B594-17DFE7064458}"/>
              </a:ext>
            </a:extLst>
          </p:cNvPr>
          <p:cNvSpPr txBox="1">
            <a:spLocks/>
          </p:cNvSpPr>
          <p:nvPr/>
        </p:nvSpPr>
        <p:spPr>
          <a:xfrm>
            <a:off x="717468" y="2115891"/>
            <a:ext cx="3652401" cy="5592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ja-JP" altLang="en-US" b="1" spc="600" dirty="0">
                <a:solidFill>
                  <a:schemeClr val="accent1">
                    <a:lumMod val="50000"/>
                  </a:schemeClr>
                </a:solidFill>
              </a:rPr>
              <a:t>その他のポイント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FBFC8B12-6158-451E-8FB6-E5FFA0544815}"/>
              </a:ext>
            </a:extLst>
          </p:cNvPr>
          <p:cNvSpPr txBox="1"/>
          <p:nvPr/>
        </p:nvSpPr>
        <p:spPr>
          <a:xfrm>
            <a:off x="4138773" y="2634703"/>
            <a:ext cx="401120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 spc="600" dirty="0">
                <a:solidFill>
                  <a:schemeClr val="accent1">
                    <a:lumMod val="50000"/>
                  </a:schemeClr>
                </a:solidFill>
              </a:rPr>
              <a:t>・データの収集分析機能</a:t>
            </a:r>
            <a:endParaRPr kumimoji="1" lang="en-US" altLang="ja-JP" b="1" spc="600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ja-JP" altLang="en-US" b="1" spc="600" dirty="0">
                <a:solidFill>
                  <a:schemeClr val="accent1">
                    <a:lumMod val="50000"/>
                  </a:schemeClr>
                </a:solidFill>
              </a:rPr>
              <a:t>・データ収集のための</a:t>
            </a:r>
            <a:endParaRPr lang="en-US" altLang="ja-JP" b="1" spc="600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ja-JP" altLang="en-US" b="1" spc="600" dirty="0">
                <a:solidFill>
                  <a:schemeClr val="accent1">
                    <a:lumMod val="50000"/>
                  </a:schemeClr>
                </a:solidFill>
              </a:rPr>
              <a:t>　ログインは</a:t>
            </a:r>
            <a:r>
              <a:rPr kumimoji="1" lang="ja-JP" altLang="en-US" b="1" spc="600" dirty="0">
                <a:solidFill>
                  <a:schemeClr val="accent1">
                    <a:lumMod val="50000"/>
                  </a:schemeClr>
                </a:solidFill>
              </a:rPr>
              <a:t>自動</a:t>
            </a:r>
            <a:endParaRPr kumimoji="1" lang="en-US" altLang="ja-JP" b="1" spc="600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ja-JP" altLang="en-US" b="1" spc="600" dirty="0">
                <a:solidFill>
                  <a:schemeClr val="accent1">
                    <a:lumMod val="50000"/>
                  </a:schemeClr>
                </a:solidFill>
              </a:rPr>
              <a:t>・背景画像はすべて自分の</a:t>
            </a:r>
            <a:endParaRPr lang="en-US" altLang="ja-JP" b="1" spc="600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ja-JP" altLang="en-US" b="1" spc="600" dirty="0">
                <a:solidFill>
                  <a:schemeClr val="accent1">
                    <a:lumMod val="50000"/>
                  </a:schemeClr>
                </a:solidFill>
              </a:rPr>
              <a:t>　手描き</a:t>
            </a:r>
            <a:endParaRPr lang="en-US" altLang="ja-JP" b="1" spc="600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kumimoji="1" lang="ja-JP" altLang="en-US" b="1" spc="600" dirty="0">
                <a:solidFill>
                  <a:schemeClr val="accent1">
                    <a:lumMod val="50000"/>
                  </a:schemeClr>
                </a:solidFill>
              </a:rPr>
              <a:t>・背景画像を見やすいよう</a:t>
            </a:r>
            <a:endParaRPr kumimoji="1" lang="en-US" altLang="ja-JP" b="1" spc="600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kumimoji="1" lang="ja-JP" altLang="en-US" b="1" spc="600" dirty="0">
                <a:solidFill>
                  <a:schemeClr val="accent1">
                    <a:lumMod val="50000"/>
                  </a:schemeClr>
                </a:solidFill>
              </a:rPr>
              <a:t>　にボタンなどの不透過度</a:t>
            </a:r>
            <a:endParaRPr kumimoji="1" lang="en-US" altLang="ja-JP" b="1" spc="600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kumimoji="1" lang="ja-JP" altLang="en-US" b="1" spc="600" dirty="0">
                <a:solidFill>
                  <a:schemeClr val="accent1">
                    <a:lumMod val="50000"/>
                  </a:schemeClr>
                </a:solidFill>
              </a:rPr>
              <a:t>　を変更可能</a:t>
            </a:r>
            <a:endParaRPr kumimoji="1" lang="en-US" altLang="ja-JP" b="1" spc="600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ja-JP" altLang="en-US" b="1" spc="600" dirty="0">
                <a:solidFill>
                  <a:schemeClr val="accent1">
                    <a:lumMod val="50000"/>
                  </a:schemeClr>
                </a:solidFill>
              </a:rPr>
              <a:t>・二人プレイモードで後手</a:t>
            </a:r>
            <a:endParaRPr lang="en-US" altLang="ja-JP" b="1" spc="600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ja-JP" altLang="en-US" b="1" spc="600" dirty="0">
                <a:solidFill>
                  <a:schemeClr val="accent1">
                    <a:lumMod val="50000"/>
                  </a:schemeClr>
                </a:solidFill>
              </a:rPr>
              <a:t>　が成る</a:t>
            </a:r>
            <a:r>
              <a:rPr lang="en-US" altLang="ja-JP" b="1" spc="600" dirty="0">
                <a:solidFill>
                  <a:schemeClr val="accent1">
                    <a:lumMod val="50000"/>
                  </a:schemeClr>
                </a:solidFill>
              </a:rPr>
              <a:t>/</a:t>
            </a:r>
            <a:r>
              <a:rPr lang="ja-JP" altLang="en-US" b="1" spc="600" dirty="0">
                <a:solidFill>
                  <a:schemeClr val="accent1">
                    <a:lumMod val="50000"/>
                  </a:schemeClr>
                </a:solidFill>
              </a:rPr>
              <a:t>成らない</a:t>
            </a:r>
            <a:r>
              <a:rPr lang="en-US" altLang="ja-JP" b="1" spc="600" dirty="0">
                <a:solidFill>
                  <a:schemeClr val="accent1">
                    <a:lumMod val="50000"/>
                  </a:schemeClr>
                </a:solidFill>
              </a:rPr>
              <a:t>/</a:t>
            </a:r>
            <a:r>
              <a:rPr lang="ja-JP" altLang="en-US" b="1" spc="600" dirty="0">
                <a:solidFill>
                  <a:schemeClr val="accent1">
                    <a:lumMod val="50000"/>
                  </a:schemeClr>
                </a:solidFill>
              </a:rPr>
              <a:t>プロ</a:t>
            </a:r>
            <a:endParaRPr lang="en-US" altLang="ja-JP" b="1" spc="600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ja-JP" altLang="en-US" b="1" spc="600" dirty="0">
                <a:solidFill>
                  <a:schemeClr val="accent1">
                    <a:lumMod val="50000"/>
                  </a:schemeClr>
                </a:solidFill>
              </a:rPr>
              <a:t>　モーションの選択をする</a:t>
            </a:r>
            <a:endParaRPr lang="en-US" altLang="ja-JP" b="1" spc="600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ja-JP" altLang="en-US" b="1" spc="600" dirty="0">
                <a:solidFill>
                  <a:schemeClr val="accent1">
                    <a:lumMod val="50000"/>
                  </a:schemeClr>
                </a:solidFill>
              </a:rPr>
              <a:t>　ときはアラートを逆さま</a:t>
            </a:r>
            <a:endParaRPr lang="en-US" altLang="ja-JP" b="1" spc="600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ja-JP" altLang="en-US" b="1" spc="600" dirty="0">
                <a:solidFill>
                  <a:schemeClr val="accent1">
                    <a:lumMod val="50000"/>
                  </a:schemeClr>
                </a:solidFill>
              </a:rPr>
              <a:t>　に表示する</a:t>
            </a:r>
            <a:endParaRPr kumimoji="1" lang="ja-JP" altLang="en-US" b="1" spc="6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2E3C5E6F-7F38-4736-BA74-4D667BDB10D4}"/>
              </a:ext>
            </a:extLst>
          </p:cNvPr>
          <p:cNvSpPr txBox="1"/>
          <p:nvPr/>
        </p:nvSpPr>
        <p:spPr>
          <a:xfrm>
            <a:off x="7828176" y="408873"/>
            <a:ext cx="3720276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 spc="600" dirty="0">
                <a:solidFill>
                  <a:schemeClr val="accent1">
                    <a:lumMod val="50000"/>
                  </a:schemeClr>
                </a:solidFill>
              </a:rPr>
              <a:t>・背景画像をすべてのデ</a:t>
            </a:r>
            <a:endParaRPr kumimoji="1" lang="en-US" altLang="ja-JP" b="1" spc="600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ja-JP" altLang="en-US" b="1" spc="600" dirty="0">
                <a:solidFill>
                  <a:schemeClr val="accent1">
                    <a:lumMod val="50000"/>
                  </a:schemeClr>
                </a:solidFill>
              </a:rPr>
              <a:t>　</a:t>
            </a:r>
            <a:r>
              <a:rPr kumimoji="1" lang="ja-JP" altLang="en-US" b="1" spc="600" dirty="0">
                <a:solidFill>
                  <a:schemeClr val="accent1">
                    <a:lumMod val="50000"/>
                  </a:schemeClr>
                </a:solidFill>
              </a:rPr>
              <a:t>バイスでフィットさせ</a:t>
            </a:r>
            <a:endParaRPr kumimoji="1" lang="en-US" altLang="ja-JP" b="1" spc="600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ja-JP" altLang="en-US" b="1" spc="600" dirty="0">
                <a:solidFill>
                  <a:schemeClr val="accent1">
                    <a:lumMod val="50000"/>
                  </a:schemeClr>
                </a:solidFill>
              </a:rPr>
              <a:t>　</a:t>
            </a:r>
            <a:r>
              <a:rPr kumimoji="1" lang="ja-JP" altLang="en-US" b="1" spc="600" dirty="0">
                <a:solidFill>
                  <a:schemeClr val="accent1">
                    <a:lumMod val="50000"/>
                  </a:schemeClr>
                </a:solidFill>
              </a:rPr>
              <a:t>る機能</a:t>
            </a:r>
            <a:endParaRPr kumimoji="1" lang="en-US" altLang="ja-JP" b="1" spc="600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ja-JP" altLang="en-US" b="1" spc="600" dirty="0">
                <a:solidFill>
                  <a:schemeClr val="accent1">
                    <a:lumMod val="50000"/>
                  </a:schemeClr>
                </a:solidFill>
              </a:rPr>
              <a:t>・制限時間を選択する機</a:t>
            </a:r>
            <a:endParaRPr lang="en-US" altLang="ja-JP" b="1" spc="600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ja-JP" altLang="en-US" b="1" spc="600" dirty="0">
                <a:solidFill>
                  <a:schemeClr val="accent1">
                    <a:lumMod val="50000"/>
                  </a:schemeClr>
                </a:solidFill>
              </a:rPr>
              <a:t>　能</a:t>
            </a:r>
            <a:endParaRPr lang="en-US" altLang="ja-JP" b="1" spc="600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ja-JP" altLang="en-US" b="1" spc="600" dirty="0">
                <a:solidFill>
                  <a:schemeClr val="accent1">
                    <a:lumMod val="50000"/>
                  </a:schemeClr>
                </a:solidFill>
              </a:rPr>
              <a:t>・崩落頻度をカスタマイ</a:t>
            </a:r>
            <a:endParaRPr lang="en-US" altLang="ja-JP" b="1" spc="600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ja-JP" altLang="en-US" b="1" spc="600" dirty="0">
                <a:solidFill>
                  <a:schemeClr val="accent1">
                    <a:lumMod val="50000"/>
                  </a:schemeClr>
                </a:solidFill>
              </a:rPr>
              <a:t>　ズできる機能</a:t>
            </a:r>
            <a:endParaRPr lang="en-US" altLang="ja-JP" b="1" spc="600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kumimoji="1" lang="ja-JP" altLang="en-US" b="1" spc="600" dirty="0">
                <a:solidFill>
                  <a:schemeClr val="accent1">
                    <a:lumMod val="50000"/>
                  </a:schemeClr>
                </a:solidFill>
              </a:rPr>
              <a:t>・崩落する穴の事前通達</a:t>
            </a:r>
            <a:endParaRPr kumimoji="1" lang="en-US" altLang="ja-JP" b="1" spc="600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ja-JP" altLang="en-US" b="1" spc="600" dirty="0">
                <a:solidFill>
                  <a:schemeClr val="accent1">
                    <a:lumMod val="50000"/>
                  </a:schemeClr>
                </a:solidFill>
              </a:rPr>
              <a:t>　を行うか行わないか選</a:t>
            </a:r>
            <a:endParaRPr lang="en-US" altLang="ja-JP" b="1" spc="600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ja-JP" altLang="en-US" b="1" spc="600" dirty="0">
                <a:solidFill>
                  <a:schemeClr val="accent1">
                    <a:lumMod val="50000"/>
                  </a:schemeClr>
                </a:solidFill>
              </a:rPr>
              <a:t>　ぶ機能</a:t>
            </a:r>
            <a:endParaRPr lang="en-US" altLang="ja-JP" b="1" spc="600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kumimoji="1" lang="ja-JP" altLang="en-US" b="1" spc="600" dirty="0">
                <a:solidFill>
                  <a:schemeClr val="accent1">
                    <a:lumMod val="50000"/>
                  </a:schemeClr>
                </a:solidFill>
              </a:rPr>
              <a:t>・穴を駒が飛び込めるか</a:t>
            </a:r>
            <a:endParaRPr kumimoji="1" lang="en-US" altLang="ja-JP" b="1" spc="600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ja-JP" altLang="en-US" b="1" spc="600" dirty="0">
                <a:solidFill>
                  <a:schemeClr val="accent1">
                    <a:lumMod val="50000"/>
                  </a:schemeClr>
                </a:solidFill>
              </a:rPr>
              <a:t>　</a:t>
            </a:r>
            <a:r>
              <a:rPr kumimoji="1" lang="ja-JP" altLang="en-US" b="1" spc="600" dirty="0">
                <a:solidFill>
                  <a:schemeClr val="accent1">
                    <a:lumMod val="50000"/>
                  </a:schemeClr>
                </a:solidFill>
              </a:rPr>
              <a:t>どうか決める機能</a:t>
            </a:r>
            <a:endParaRPr kumimoji="1" lang="en-US" altLang="ja-JP" b="1" spc="600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ja-JP" altLang="en-US" b="1" spc="600" dirty="0">
                <a:solidFill>
                  <a:schemeClr val="accent1">
                    <a:lumMod val="50000"/>
                  </a:schemeClr>
                </a:solidFill>
              </a:rPr>
              <a:t>・合計</a:t>
            </a:r>
            <a:r>
              <a:rPr lang="en-US" altLang="ja-JP" b="1" spc="600" dirty="0">
                <a:solidFill>
                  <a:schemeClr val="accent1">
                    <a:lumMod val="50000"/>
                  </a:schemeClr>
                </a:solidFill>
              </a:rPr>
              <a:t>6766</a:t>
            </a:r>
            <a:r>
              <a:rPr lang="ja-JP" altLang="en-US" b="1" spc="600" dirty="0">
                <a:solidFill>
                  <a:schemeClr val="accent1">
                    <a:lumMod val="50000"/>
                  </a:schemeClr>
                </a:solidFill>
              </a:rPr>
              <a:t>行のコード</a:t>
            </a:r>
            <a:endParaRPr lang="en-US" altLang="ja-JP" b="1" spc="600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kumimoji="1" lang="ja-JP" altLang="en-US" b="1" spc="600" dirty="0">
                <a:solidFill>
                  <a:schemeClr val="accent1">
                    <a:lumMod val="50000"/>
                  </a:schemeClr>
                </a:solidFill>
              </a:rPr>
              <a:t>・効率的なコード設計</a:t>
            </a:r>
            <a:endParaRPr kumimoji="1" lang="en-US" altLang="ja-JP" b="1" spc="600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ja-JP" altLang="en-US" b="1" spc="600" dirty="0">
                <a:solidFill>
                  <a:schemeClr val="accent1">
                    <a:lumMod val="50000"/>
                  </a:schemeClr>
                </a:solidFill>
              </a:rPr>
              <a:t>・製作期間が</a:t>
            </a:r>
            <a:r>
              <a:rPr lang="en-US" altLang="ja-JP" b="1" spc="600" dirty="0">
                <a:solidFill>
                  <a:schemeClr val="accent1">
                    <a:lumMod val="50000"/>
                  </a:schemeClr>
                </a:solidFill>
              </a:rPr>
              <a:t>2</a:t>
            </a:r>
            <a:r>
              <a:rPr lang="ja-JP" altLang="en-US" b="1" spc="600" dirty="0">
                <a:solidFill>
                  <a:schemeClr val="accent1">
                    <a:lumMod val="50000"/>
                  </a:schemeClr>
                </a:solidFill>
              </a:rPr>
              <a:t>か月では</a:t>
            </a:r>
            <a:endParaRPr lang="en-US" altLang="ja-JP" b="1" spc="600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ja-JP" altLang="en-US" b="1" spc="600" dirty="0">
                <a:solidFill>
                  <a:schemeClr val="accent1">
                    <a:lumMod val="50000"/>
                  </a:schemeClr>
                </a:solidFill>
              </a:rPr>
              <a:t>　なく</a:t>
            </a:r>
            <a:r>
              <a:rPr lang="en-US" altLang="ja-JP" b="1" spc="600" dirty="0">
                <a:solidFill>
                  <a:schemeClr val="accent1">
                    <a:lumMod val="50000"/>
                  </a:schemeClr>
                </a:solidFill>
              </a:rPr>
              <a:t>3</a:t>
            </a:r>
            <a:r>
              <a:rPr lang="ja-JP" altLang="en-US" b="1" spc="600" dirty="0">
                <a:solidFill>
                  <a:schemeClr val="accent1">
                    <a:lumMod val="50000"/>
                  </a:schemeClr>
                </a:solidFill>
              </a:rPr>
              <a:t>カ月</a:t>
            </a:r>
            <a:endParaRPr lang="en-US" altLang="ja-JP" b="1" spc="600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kumimoji="1" lang="ja-JP" altLang="en-US" b="1" spc="600" dirty="0">
                <a:solidFill>
                  <a:schemeClr val="accent1">
                    <a:lumMod val="50000"/>
                  </a:schemeClr>
                </a:solidFill>
              </a:rPr>
              <a:t>・好きな食べ物はカレー</a:t>
            </a:r>
            <a:endParaRPr kumimoji="1" lang="en-US" altLang="ja-JP" b="1" spc="600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ja-JP" altLang="en-US" b="1" spc="600" dirty="0">
                <a:solidFill>
                  <a:schemeClr val="accent1">
                    <a:lumMod val="50000"/>
                  </a:schemeClr>
                </a:solidFill>
              </a:rPr>
              <a:t>　です</a:t>
            </a:r>
            <a:endParaRPr lang="en-US" altLang="ja-JP" b="1" spc="600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kumimoji="1" lang="ja-JP" altLang="en-US" b="1" spc="600" dirty="0">
                <a:solidFill>
                  <a:schemeClr val="accent1">
                    <a:lumMod val="50000"/>
                  </a:schemeClr>
                </a:solidFill>
              </a:rPr>
              <a:t>・座右の銘は「右目</a:t>
            </a:r>
            <a:r>
              <a:rPr kumimoji="1" lang="en-US" altLang="ja-JP" b="1" spc="600" dirty="0">
                <a:solidFill>
                  <a:schemeClr val="accent1">
                    <a:lumMod val="50000"/>
                  </a:schemeClr>
                </a:solidFill>
              </a:rPr>
              <a:t>0.3</a:t>
            </a:r>
          </a:p>
          <a:p>
            <a:r>
              <a:rPr lang="ja-JP" altLang="en-US" b="1" spc="600" dirty="0">
                <a:solidFill>
                  <a:schemeClr val="accent1">
                    <a:lumMod val="50000"/>
                  </a:schemeClr>
                </a:solidFill>
              </a:rPr>
              <a:t>　左目</a:t>
            </a:r>
            <a:r>
              <a:rPr lang="en-US" altLang="ja-JP" b="1" spc="600" dirty="0">
                <a:solidFill>
                  <a:schemeClr val="accent1">
                    <a:lumMod val="50000"/>
                  </a:schemeClr>
                </a:solidFill>
              </a:rPr>
              <a:t>0.2</a:t>
            </a:r>
            <a:r>
              <a:rPr kumimoji="1" lang="ja-JP" altLang="en-US" b="1" spc="600" dirty="0">
                <a:solidFill>
                  <a:schemeClr val="accent1">
                    <a:lumMod val="50000"/>
                  </a:schemeClr>
                </a:solidFill>
              </a:rPr>
              <a:t>」</a:t>
            </a:r>
            <a:endParaRPr kumimoji="1" lang="en-US" altLang="ja-JP" b="1" spc="600" dirty="0">
              <a:solidFill>
                <a:schemeClr val="accent1">
                  <a:lumMod val="50000"/>
                </a:schemeClr>
              </a:solidFill>
            </a:endParaRPr>
          </a:p>
          <a:p>
            <a:pPr algn="r"/>
            <a:r>
              <a:rPr lang="ja-JP" altLang="en-US" b="1" spc="600" dirty="0">
                <a:solidFill>
                  <a:schemeClr val="accent1">
                    <a:lumMod val="50000"/>
                  </a:schemeClr>
                </a:solidFill>
              </a:rPr>
              <a:t>など</a:t>
            </a:r>
            <a:endParaRPr kumimoji="1" lang="en-US" altLang="ja-JP" b="1" spc="6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AE91FA9F-D0F9-4992-8892-AB484A90276C}"/>
              </a:ext>
            </a:extLst>
          </p:cNvPr>
          <p:cNvSpPr txBox="1"/>
          <p:nvPr/>
        </p:nvSpPr>
        <p:spPr>
          <a:xfrm>
            <a:off x="6564429" y="317633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ja-JP" altLang="en-US" dirty="0"/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CE7FF007-A401-49B8-96D8-79B947F18040}"/>
              </a:ext>
            </a:extLst>
          </p:cNvPr>
          <p:cNvSpPr/>
          <p:nvPr/>
        </p:nvSpPr>
        <p:spPr>
          <a:xfrm>
            <a:off x="0" y="0"/>
            <a:ext cx="6102045" cy="68580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93D24500-6626-4463-B581-2B123C276BCA}"/>
              </a:ext>
            </a:extLst>
          </p:cNvPr>
          <p:cNvSpPr/>
          <p:nvPr/>
        </p:nvSpPr>
        <p:spPr>
          <a:xfrm>
            <a:off x="6110985" y="0"/>
            <a:ext cx="6096000" cy="68580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33645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1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1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1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1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1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1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0" presetClass="entr" presetSubtype="0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1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1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1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3500"/>
                            </p:stCondLst>
                            <p:childTnLst>
                              <p:par>
                                <p:cTn id="15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4" dur="500" fill="hold"/>
                                        <p:tgtEl>
                                          <p:spTgt spid="1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500" fill="hold"/>
                                        <p:tgtEl>
                                          <p:spTgt spid="1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1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5" grpId="0" animBg="1"/>
      <p:bldP spid="1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>
            <a:extLst>
              <a:ext uri="{FF2B5EF4-FFF2-40B4-BE49-F238E27FC236}">
                <a16:creationId xmlns:a16="http://schemas.microsoft.com/office/drawing/2014/main" id="{EAE966B8-529D-4B29-8FB8-A8181EB70A7B}"/>
              </a:ext>
            </a:extLst>
          </p:cNvPr>
          <p:cNvSpPr txBox="1">
            <a:spLocks/>
          </p:cNvSpPr>
          <p:nvPr/>
        </p:nvSpPr>
        <p:spPr>
          <a:xfrm>
            <a:off x="1314449" y="1069975"/>
            <a:ext cx="584095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sz="9600" b="1" dirty="0">
                <a:solidFill>
                  <a:schemeClr val="accent1">
                    <a:lumMod val="50000"/>
                  </a:schemeClr>
                </a:solidFill>
              </a:rPr>
              <a:t>2</a:t>
            </a:r>
            <a:r>
              <a:rPr kumimoji="1" lang="en-US" altLang="ja-JP" b="1" dirty="0">
                <a:solidFill>
                  <a:schemeClr val="accent1">
                    <a:lumMod val="50000"/>
                  </a:schemeClr>
                </a:solidFill>
              </a:rPr>
              <a:t>. </a:t>
            </a:r>
            <a:r>
              <a:rPr kumimoji="1" lang="ja-JP" altLang="en-US" b="1" dirty="0">
                <a:solidFill>
                  <a:schemeClr val="accent1">
                    <a:lumMod val="50000"/>
                  </a:schemeClr>
                </a:solidFill>
              </a:rPr>
              <a:t>こだわりポイント</a:t>
            </a:r>
            <a:endParaRPr lang="ja-JP" altLang="en-US" b="1" spc="6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A811F4A4-16CA-4B63-98D5-B09A6388C143}"/>
              </a:ext>
            </a:extLst>
          </p:cNvPr>
          <p:cNvSpPr/>
          <p:nvPr/>
        </p:nvSpPr>
        <p:spPr>
          <a:xfrm>
            <a:off x="-12777" y="0"/>
            <a:ext cx="6096000" cy="68580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01DF1650-D664-4D17-9A6D-9DCFC8BB31F0}"/>
              </a:ext>
            </a:extLst>
          </p:cNvPr>
          <p:cNvSpPr/>
          <p:nvPr/>
        </p:nvSpPr>
        <p:spPr>
          <a:xfrm>
            <a:off x="6096000" y="0"/>
            <a:ext cx="6102045" cy="68580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42686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 animBg="1"/>
      <p:bldP spid="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四角形: 角を丸くする 4">
            <a:extLst>
              <a:ext uri="{FF2B5EF4-FFF2-40B4-BE49-F238E27FC236}">
                <a16:creationId xmlns:a16="http://schemas.microsoft.com/office/drawing/2014/main" id="{692375FF-3941-4F00-B2B3-29126FF3565A}"/>
              </a:ext>
            </a:extLst>
          </p:cNvPr>
          <p:cNvSpPr/>
          <p:nvPr/>
        </p:nvSpPr>
        <p:spPr>
          <a:xfrm>
            <a:off x="6096000" y="2152215"/>
            <a:ext cx="4430051" cy="28632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" name="四角形: 角を丸くする 6">
            <a:extLst>
              <a:ext uri="{FF2B5EF4-FFF2-40B4-BE49-F238E27FC236}">
                <a16:creationId xmlns:a16="http://schemas.microsoft.com/office/drawing/2014/main" id="{8BDB4073-98B3-4B11-A478-61EFF1365C49}"/>
              </a:ext>
            </a:extLst>
          </p:cNvPr>
          <p:cNvSpPr/>
          <p:nvPr/>
        </p:nvSpPr>
        <p:spPr>
          <a:xfrm>
            <a:off x="6095999" y="3558741"/>
            <a:ext cx="4430051" cy="28632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" name="四角形: 角を丸くする 8">
            <a:extLst>
              <a:ext uri="{FF2B5EF4-FFF2-40B4-BE49-F238E27FC236}">
                <a16:creationId xmlns:a16="http://schemas.microsoft.com/office/drawing/2014/main" id="{74D76028-17DC-47FA-8B53-683299CF6031}"/>
              </a:ext>
            </a:extLst>
          </p:cNvPr>
          <p:cNvSpPr/>
          <p:nvPr/>
        </p:nvSpPr>
        <p:spPr>
          <a:xfrm>
            <a:off x="6096000" y="4965267"/>
            <a:ext cx="4434813" cy="28632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4005EEF-6C8D-4D88-9EBA-63CBA02910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262062"/>
            <a:ext cx="4257675" cy="4505325"/>
          </a:xfrm>
        </p:spPr>
        <p:txBody>
          <a:bodyPr>
            <a:normAutofit fontScale="925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ja-JP" sz="6000" dirty="0">
                <a:solidFill>
                  <a:schemeClr val="accent1">
                    <a:lumMod val="50000"/>
                  </a:schemeClr>
                </a:solidFill>
              </a:rPr>
              <a:t>1</a:t>
            </a:r>
            <a:r>
              <a:rPr lang="en-US" altLang="ja-JP" sz="2400" b="1" dirty="0">
                <a:solidFill>
                  <a:schemeClr val="accent1">
                    <a:lumMod val="50000"/>
                  </a:schemeClr>
                </a:solidFill>
              </a:rPr>
              <a:t>. </a:t>
            </a:r>
            <a:r>
              <a:rPr lang="ja-JP" altLang="en-US" b="1" spc="600" dirty="0">
                <a:solidFill>
                  <a:schemeClr val="accent1">
                    <a:lumMod val="50000"/>
                  </a:schemeClr>
                </a:solidFill>
              </a:rPr>
              <a:t>崩落チェスとは？</a:t>
            </a:r>
            <a:endParaRPr lang="en-US" altLang="ja-JP" b="1" spc="600" dirty="0">
              <a:solidFill>
                <a:schemeClr val="accent1">
                  <a:lumMod val="50000"/>
                </a:schemeClr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r>
              <a:rPr kumimoji="1" lang="en-US" altLang="ja-JP" sz="6000" dirty="0">
                <a:solidFill>
                  <a:schemeClr val="accent1">
                    <a:lumMod val="50000"/>
                  </a:schemeClr>
                </a:solidFill>
              </a:rPr>
              <a:t>2</a:t>
            </a:r>
            <a:r>
              <a:rPr lang="en-US" altLang="ja-JP" sz="2400" b="1" dirty="0">
                <a:solidFill>
                  <a:schemeClr val="accent1">
                    <a:lumMod val="50000"/>
                  </a:schemeClr>
                </a:solidFill>
              </a:rPr>
              <a:t>. </a:t>
            </a:r>
            <a:r>
              <a:rPr lang="ja-JP" altLang="en-US" sz="3000" b="1" spc="600" dirty="0">
                <a:solidFill>
                  <a:schemeClr val="accent1">
                    <a:lumMod val="50000"/>
                  </a:schemeClr>
                </a:solidFill>
              </a:rPr>
              <a:t>こだわりポイント</a:t>
            </a:r>
            <a:endParaRPr kumimoji="1" lang="en-US" altLang="ja-JP" sz="3000" b="1" spc="600" dirty="0">
              <a:solidFill>
                <a:schemeClr val="accent1">
                  <a:lumMod val="50000"/>
                </a:schemeClr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ja-JP" sz="6000" dirty="0">
                <a:solidFill>
                  <a:schemeClr val="accent1">
                    <a:lumMod val="50000"/>
                  </a:schemeClr>
                </a:solidFill>
              </a:rPr>
              <a:t>3</a:t>
            </a:r>
            <a:r>
              <a:rPr lang="en-US" altLang="ja-JP" sz="2400" b="1" dirty="0">
                <a:solidFill>
                  <a:schemeClr val="accent1">
                    <a:lumMod val="50000"/>
                  </a:schemeClr>
                </a:solidFill>
              </a:rPr>
              <a:t>. </a:t>
            </a:r>
            <a:r>
              <a:rPr lang="ja-JP" altLang="en-US" sz="3000" b="1" spc="600" dirty="0">
                <a:solidFill>
                  <a:schemeClr val="accent1">
                    <a:lumMod val="50000"/>
                  </a:schemeClr>
                </a:solidFill>
              </a:rPr>
              <a:t>今後の計画</a:t>
            </a:r>
            <a:endParaRPr lang="en-US" altLang="ja-JP" sz="30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2" name="タイトル 1">
            <a:extLst>
              <a:ext uri="{FF2B5EF4-FFF2-40B4-BE49-F238E27FC236}">
                <a16:creationId xmlns:a16="http://schemas.microsoft.com/office/drawing/2014/main" id="{FD6231FD-E628-4971-B286-863DC882D791}"/>
              </a:ext>
            </a:extLst>
          </p:cNvPr>
          <p:cNvSpPr txBox="1">
            <a:spLocks/>
          </p:cNvSpPr>
          <p:nvPr/>
        </p:nvSpPr>
        <p:spPr>
          <a:xfrm>
            <a:off x="1314450" y="1069975"/>
            <a:ext cx="443005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b="1" spc="600" dirty="0">
                <a:solidFill>
                  <a:schemeClr val="accent1">
                    <a:lumMod val="50000"/>
                  </a:schemeClr>
                </a:solidFill>
              </a:rPr>
              <a:t>本日の流れ</a:t>
            </a: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BC94AA9F-C415-49F4-A383-077A881F917C}"/>
              </a:ext>
            </a:extLst>
          </p:cNvPr>
          <p:cNvSpPr/>
          <p:nvPr/>
        </p:nvSpPr>
        <p:spPr>
          <a:xfrm>
            <a:off x="0" y="0"/>
            <a:ext cx="6102045" cy="68580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6185DD9B-CE14-4B00-8BC3-8A28390526F0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17919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900"/>
                            </p:stCondLst>
                            <p:childTnLst>
                              <p:par>
                                <p:cTn id="38" presetID="2" presetClass="exit" presetSubtype="8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2" presetClass="exit" presetSubtype="1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2" presetClass="exit" presetSubtype="1" fill="hold" grpId="1" nodeType="withEffect">
                                  <p:stCondLst>
                                    <p:cond delay="12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2" presetClass="exit" presetSubtype="2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2" presetClass="exit" presetSubtype="2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2" presetClass="exit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2" presetClass="exit" presetSubtype="2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7" grpId="0" animBg="1"/>
      <p:bldP spid="7" grpId="1" animBg="1"/>
      <p:bldP spid="9" grpId="0" animBg="1"/>
      <p:bldP spid="9" grpId="1" animBg="1"/>
      <p:bldP spid="12" grpId="0"/>
      <p:bldP spid="12" grpId="1"/>
      <p:bldP spid="8" grpId="0" animBg="1"/>
      <p:bldP spid="1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四角形: 角を丸くする 10">
            <a:extLst>
              <a:ext uri="{FF2B5EF4-FFF2-40B4-BE49-F238E27FC236}">
                <a16:creationId xmlns:a16="http://schemas.microsoft.com/office/drawing/2014/main" id="{DC0A15A1-8AEA-44A1-98F3-CDB40DAAD5D6}"/>
              </a:ext>
            </a:extLst>
          </p:cNvPr>
          <p:cNvSpPr/>
          <p:nvPr/>
        </p:nvSpPr>
        <p:spPr>
          <a:xfrm>
            <a:off x="6383779" y="2424476"/>
            <a:ext cx="3887685" cy="28632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" name="タイトル 1">
            <a:extLst>
              <a:ext uri="{FF2B5EF4-FFF2-40B4-BE49-F238E27FC236}">
                <a16:creationId xmlns:a16="http://schemas.microsoft.com/office/drawing/2014/main" id="{6C3D8541-BAEA-4F42-BAC6-76DAF0495BFC}"/>
              </a:ext>
            </a:extLst>
          </p:cNvPr>
          <p:cNvSpPr txBox="1">
            <a:spLocks/>
          </p:cNvSpPr>
          <p:nvPr/>
        </p:nvSpPr>
        <p:spPr>
          <a:xfrm>
            <a:off x="1314450" y="1069975"/>
            <a:ext cx="665769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sz="9600" b="1" dirty="0">
                <a:solidFill>
                  <a:schemeClr val="accent1">
                    <a:lumMod val="50000"/>
                  </a:schemeClr>
                </a:solidFill>
              </a:rPr>
              <a:t>3</a:t>
            </a:r>
            <a:r>
              <a:rPr kumimoji="1" lang="en-US" altLang="ja-JP" b="1" dirty="0">
                <a:solidFill>
                  <a:schemeClr val="accent1">
                    <a:lumMod val="50000"/>
                  </a:schemeClr>
                </a:solidFill>
              </a:rPr>
              <a:t>. </a:t>
            </a:r>
            <a:r>
              <a:rPr kumimoji="1" lang="ja-JP" altLang="en-US" b="1" spc="600" dirty="0">
                <a:solidFill>
                  <a:schemeClr val="accent1">
                    <a:lumMod val="50000"/>
                  </a:schemeClr>
                </a:solidFill>
              </a:rPr>
              <a:t>今後の</a:t>
            </a:r>
            <a:r>
              <a:rPr lang="ja-JP" altLang="en-US" sz="4400" b="1" spc="600" dirty="0">
                <a:solidFill>
                  <a:schemeClr val="accent1">
                    <a:lumMod val="50000"/>
                  </a:schemeClr>
                </a:solidFill>
              </a:rPr>
              <a:t>計画</a:t>
            </a:r>
            <a:endParaRPr lang="ja-JP" altLang="en-US" b="1" spc="6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" name="コンテンツ プレースホルダー 2">
            <a:extLst>
              <a:ext uri="{FF2B5EF4-FFF2-40B4-BE49-F238E27FC236}">
                <a16:creationId xmlns:a16="http://schemas.microsoft.com/office/drawing/2014/main" id="{23CB8591-7896-475E-B5EA-7D26C96A477B}"/>
              </a:ext>
            </a:extLst>
          </p:cNvPr>
          <p:cNvSpPr txBox="1">
            <a:spLocks/>
          </p:cNvSpPr>
          <p:nvPr/>
        </p:nvSpPr>
        <p:spPr>
          <a:xfrm>
            <a:off x="6511034" y="2856026"/>
            <a:ext cx="5820052" cy="223976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ja-JP" altLang="en-US" sz="1800" b="1" spc="600" dirty="0">
                <a:solidFill>
                  <a:schemeClr val="accent1">
                    <a:lumMod val="50000"/>
                  </a:schemeClr>
                </a:solidFill>
              </a:rPr>
              <a:t>設定項目の説明・宣伝</a:t>
            </a:r>
            <a:endParaRPr lang="en-US" altLang="ja-JP" sz="1800" b="1" spc="600" dirty="0">
              <a:solidFill>
                <a:schemeClr val="accent1">
                  <a:lumMod val="50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ja-JP" altLang="en-US" sz="1800" b="1" spc="600" dirty="0">
                <a:solidFill>
                  <a:schemeClr val="accent1">
                    <a:lumMod val="50000"/>
                  </a:schemeClr>
                </a:solidFill>
              </a:rPr>
              <a:t>チェス等の基本ルールの説明</a:t>
            </a:r>
            <a:endParaRPr lang="en-US" altLang="ja-JP" sz="1800" b="1" spc="600" dirty="0">
              <a:solidFill>
                <a:schemeClr val="accent1">
                  <a:lumMod val="50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ja-JP" altLang="en-US" sz="1800" b="1" spc="600" dirty="0">
                <a:solidFill>
                  <a:schemeClr val="accent1">
                    <a:lumMod val="50000"/>
                  </a:schemeClr>
                </a:solidFill>
              </a:rPr>
              <a:t>デザインの改善</a:t>
            </a:r>
            <a:endParaRPr lang="en-US" altLang="ja-JP" sz="1800" b="1" spc="6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6B22F9EE-84EE-4A9C-9276-DD19EFC7B50D}"/>
              </a:ext>
            </a:extLst>
          </p:cNvPr>
          <p:cNvSpPr txBox="1"/>
          <p:nvPr/>
        </p:nvSpPr>
        <p:spPr>
          <a:xfrm>
            <a:off x="1314448" y="4044575"/>
            <a:ext cx="1882247" cy="16916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kumimoji="1" lang="en-US" altLang="ja-JP" sz="2400" b="1" i="1" dirty="0">
                <a:solidFill>
                  <a:srgbClr val="667194"/>
                </a:solidFill>
              </a:rPr>
              <a:t>Ver</a:t>
            </a:r>
            <a:r>
              <a:rPr lang="ja-JP" altLang="en-US" sz="2400" b="1" i="1" dirty="0">
                <a:solidFill>
                  <a:srgbClr val="667194"/>
                </a:solidFill>
              </a:rPr>
              <a:t> </a:t>
            </a:r>
            <a:r>
              <a:rPr lang="en-US" altLang="ja-JP" sz="6000" b="1" i="1" dirty="0">
                <a:solidFill>
                  <a:srgbClr val="667194"/>
                </a:solidFill>
              </a:rPr>
              <a:t>2.0</a:t>
            </a:r>
            <a:endParaRPr kumimoji="1" lang="ja-JP" altLang="en-US" sz="6000" b="1" i="1" dirty="0">
              <a:solidFill>
                <a:srgbClr val="667194"/>
              </a:solidFill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116D14F7-50C7-437F-A974-249909B1B142}"/>
              </a:ext>
            </a:extLst>
          </p:cNvPr>
          <p:cNvSpPr txBox="1"/>
          <p:nvPr/>
        </p:nvSpPr>
        <p:spPr>
          <a:xfrm>
            <a:off x="6383779" y="2059360"/>
            <a:ext cx="37753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4000" b="1" dirty="0">
                <a:solidFill>
                  <a:schemeClr val="accent1">
                    <a:lumMod val="50000"/>
                  </a:schemeClr>
                </a:solidFill>
              </a:rPr>
              <a:t>分析結果の</a:t>
            </a:r>
            <a:r>
              <a:rPr kumimoji="1" lang="ja-JP" altLang="en-US" sz="4000" b="1" dirty="0">
                <a:solidFill>
                  <a:schemeClr val="accent1">
                    <a:lumMod val="50000"/>
                  </a:schemeClr>
                </a:solidFill>
              </a:rPr>
              <a:t>反映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B93BA389-5B4C-49D0-899C-2489509A04CD}"/>
              </a:ext>
            </a:extLst>
          </p:cNvPr>
          <p:cNvSpPr txBox="1"/>
          <p:nvPr/>
        </p:nvSpPr>
        <p:spPr>
          <a:xfrm>
            <a:off x="10084472" y="5195967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spc="600" dirty="0">
                <a:solidFill>
                  <a:schemeClr val="accent1">
                    <a:lumMod val="50000"/>
                  </a:schemeClr>
                </a:solidFill>
              </a:rPr>
              <a:t>など</a:t>
            </a: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06EFC354-8CAB-40D7-BB3A-2A79808918EF}"/>
              </a:ext>
            </a:extLst>
          </p:cNvPr>
          <p:cNvSpPr/>
          <p:nvPr/>
        </p:nvSpPr>
        <p:spPr>
          <a:xfrm>
            <a:off x="-12777" y="0"/>
            <a:ext cx="6096000" cy="68580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86E0213F-7882-453E-9719-376932C9621E}"/>
              </a:ext>
            </a:extLst>
          </p:cNvPr>
          <p:cNvSpPr/>
          <p:nvPr/>
        </p:nvSpPr>
        <p:spPr>
          <a:xfrm>
            <a:off x="6096000" y="0"/>
            <a:ext cx="6102045" cy="68580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71851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2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2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4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4" grpId="0"/>
      <p:bldP spid="5" grpId="0" build="allAtOnce"/>
      <p:bldP spid="2" grpId="0"/>
      <p:bldP spid="3" grpId="0"/>
      <p:bldP spid="9" grpId="0"/>
      <p:bldP spid="8" grpId="0" animBg="1"/>
      <p:bldP spid="1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四角形: 角を丸くする 5">
            <a:extLst>
              <a:ext uri="{FF2B5EF4-FFF2-40B4-BE49-F238E27FC236}">
                <a16:creationId xmlns:a16="http://schemas.microsoft.com/office/drawing/2014/main" id="{5F99BBFD-5E4C-4102-B67C-E10B642EE99D}"/>
              </a:ext>
            </a:extLst>
          </p:cNvPr>
          <p:cNvSpPr/>
          <p:nvPr/>
        </p:nvSpPr>
        <p:spPr>
          <a:xfrm>
            <a:off x="5940866" y="2236472"/>
            <a:ext cx="1805444" cy="28632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7319BF7-3B2D-47CB-81EB-401A22902C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9514" y="1363289"/>
            <a:ext cx="1666461" cy="15021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ja-JP" sz="9600" b="1" spc="800" dirty="0">
                <a:solidFill>
                  <a:schemeClr val="accent1">
                    <a:lumMod val="50000"/>
                  </a:schemeClr>
                </a:solidFill>
              </a:rPr>
              <a:t>AI</a:t>
            </a:r>
            <a:endParaRPr kumimoji="1" lang="ja-JP" altLang="en-US" sz="9600" b="1" spc="8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" name="タイトル 1">
            <a:extLst>
              <a:ext uri="{FF2B5EF4-FFF2-40B4-BE49-F238E27FC236}">
                <a16:creationId xmlns:a16="http://schemas.microsoft.com/office/drawing/2014/main" id="{6C3D8541-BAEA-4F42-BAC6-76DAF0495BFC}"/>
              </a:ext>
            </a:extLst>
          </p:cNvPr>
          <p:cNvSpPr txBox="1">
            <a:spLocks/>
          </p:cNvSpPr>
          <p:nvPr/>
        </p:nvSpPr>
        <p:spPr>
          <a:xfrm>
            <a:off x="1314448" y="1069975"/>
            <a:ext cx="512868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sz="9600" b="1" dirty="0">
                <a:solidFill>
                  <a:schemeClr val="accent1">
                    <a:lumMod val="50000"/>
                  </a:schemeClr>
                </a:solidFill>
              </a:rPr>
              <a:t>3</a:t>
            </a:r>
            <a:r>
              <a:rPr kumimoji="1" lang="en-US" altLang="ja-JP" b="1" dirty="0">
                <a:solidFill>
                  <a:schemeClr val="accent1">
                    <a:lumMod val="50000"/>
                  </a:schemeClr>
                </a:solidFill>
              </a:rPr>
              <a:t>. </a:t>
            </a:r>
            <a:r>
              <a:rPr kumimoji="1" lang="ja-JP" altLang="en-US" b="1" spc="600" dirty="0">
                <a:solidFill>
                  <a:schemeClr val="accent1">
                    <a:lumMod val="50000"/>
                  </a:schemeClr>
                </a:solidFill>
              </a:rPr>
              <a:t>今後の</a:t>
            </a:r>
            <a:r>
              <a:rPr lang="ja-JP" altLang="en-US" sz="4400" b="1" spc="600" dirty="0">
                <a:solidFill>
                  <a:schemeClr val="accent1">
                    <a:lumMod val="50000"/>
                  </a:schemeClr>
                </a:solidFill>
              </a:rPr>
              <a:t>計画</a:t>
            </a:r>
            <a:endParaRPr lang="ja-JP" altLang="en-US" sz="6600" b="1" spc="6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7FE3370F-48B1-423D-9124-461B72ADB28B}"/>
              </a:ext>
            </a:extLst>
          </p:cNvPr>
          <p:cNvSpPr txBox="1"/>
          <p:nvPr/>
        </p:nvSpPr>
        <p:spPr>
          <a:xfrm>
            <a:off x="7746309" y="1733547"/>
            <a:ext cx="29642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800" b="1" spc="1300" dirty="0">
                <a:solidFill>
                  <a:schemeClr val="accent1">
                    <a:lumMod val="50000"/>
                  </a:schemeClr>
                </a:solidFill>
              </a:rPr>
              <a:t>対応化</a:t>
            </a:r>
            <a:endParaRPr kumimoji="1" lang="ja-JP" altLang="en-US" sz="4800" b="1" spc="1300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8" name="図 7" descr="カレンダー が含まれている画像&#10;&#10;自動的に生成された説明">
            <a:extLst>
              <a:ext uri="{FF2B5EF4-FFF2-40B4-BE49-F238E27FC236}">
                <a16:creationId xmlns:a16="http://schemas.microsoft.com/office/drawing/2014/main" id="{FFFE1C8F-1838-4C99-8AEC-0B1ADF4561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9613" y="2922128"/>
            <a:ext cx="1502163" cy="1502163"/>
          </a:xfrm>
          <a:prstGeom prst="roundRect">
            <a:avLst>
              <a:gd name="adj" fmla="val 18440"/>
            </a:avLst>
          </a:prstGeom>
          <a:ln>
            <a:noFill/>
          </a:ln>
          <a:effectLst/>
        </p:spPr>
      </p:pic>
      <p:pic>
        <p:nvPicPr>
          <p:cNvPr id="10" name="図 9" descr="カレンダー が含まれている画像&#10;&#10;自動的に生成された説明">
            <a:extLst>
              <a:ext uri="{FF2B5EF4-FFF2-40B4-BE49-F238E27FC236}">
                <a16:creationId xmlns:a16="http://schemas.microsoft.com/office/drawing/2014/main" id="{5626426D-5421-4765-943D-8E471B6DC8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9161" y="2922125"/>
            <a:ext cx="1502164" cy="1502164"/>
          </a:xfrm>
          <a:prstGeom prst="roundRect">
            <a:avLst>
              <a:gd name="adj" fmla="val 18677"/>
            </a:avLst>
          </a:prstGeom>
          <a:ln>
            <a:noFill/>
          </a:ln>
          <a:effectLst/>
        </p:spPr>
      </p:pic>
      <p:sp>
        <p:nvSpPr>
          <p:cNvPr id="11" name="矢印: 右 10">
            <a:extLst>
              <a:ext uri="{FF2B5EF4-FFF2-40B4-BE49-F238E27FC236}">
                <a16:creationId xmlns:a16="http://schemas.microsoft.com/office/drawing/2014/main" id="{F48ABC35-1B31-4F50-B2F0-76D22AA4B2A9}"/>
              </a:ext>
            </a:extLst>
          </p:cNvPr>
          <p:cNvSpPr/>
          <p:nvPr/>
        </p:nvSpPr>
        <p:spPr>
          <a:xfrm>
            <a:off x="7745732" y="3437727"/>
            <a:ext cx="731521" cy="483249"/>
          </a:xfrm>
          <a:prstGeom prst="rightArrow">
            <a:avLst>
              <a:gd name="adj1" fmla="val 50000"/>
              <a:gd name="adj2" fmla="val 66463"/>
            </a:avLst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9230968A-C88F-4535-9741-46138CD1F938}"/>
              </a:ext>
            </a:extLst>
          </p:cNvPr>
          <p:cNvSpPr txBox="1"/>
          <p:nvPr/>
        </p:nvSpPr>
        <p:spPr>
          <a:xfrm>
            <a:off x="5539042" y="4567149"/>
            <a:ext cx="5239034" cy="468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ja-JP" altLang="en-US" b="1" spc="600" dirty="0">
                <a:solidFill>
                  <a:schemeClr val="accent1">
                    <a:lumMod val="50000"/>
                  </a:schemeClr>
                </a:solidFill>
              </a:rPr>
              <a:t>人工知能と対戦できるように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FFD10896-9514-4D2D-B66F-EE863CFBB3E2}"/>
              </a:ext>
            </a:extLst>
          </p:cNvPr>
          <p:cNvSpPr txBox="1"/>
          <p:nvPr/>
        </p:nvSpPr>
        <p:spPr>
          <a:xfrm>
            <a:off x="6443135" y="5178982"/>
            <a:ext cx="3570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spc="600" dirty="0">
                <a:solidFill>
                  <a:schemeClr val="accent1">
                    <a:lumMod val="50000"/>
                  </a:schemeClr>
                </a:solidFill>
              </a:rPr>
              <a:t>したいと思っています。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0A126080-B235-4365-94E4-43BE255F6460}"/>
              </a:ext>
            </a:extLst>
          </p:cNvPr>
          <p:cNvSpPr txBox="1"/>
          <p:nvPr/>
        </p:nvSpPr>
        <p:spPr>
          <a:xfrm>
            <a:off x="1314448" y="4044575"/>
            <a:ext cx="1882247" cy="16916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kumimoji="1" lang="en-US" altLang="ja-JP" sz="2400" b="1" i="1" dirty="0">
                <a:solidFill>
                  <a:srgbClr val="667194"/>
                </a:solidFill>
              </a:rPr>
              <a:t>Ver</a:t>
            </a:r>
            <a:r>
              <a:rPr lang="ja-JP" altLang="en-US" sz="2400" b="1" i="1" dirty="0">
                <a:solidFill>
                  <a:srgbClr val="667194"/>
                </a:solidFill>
              </a:rPr>
              <a:t> </a:t>
            </a:r>
            <a:r>
              <a:rPr lang="en-US" altLang="ja-JP" sz="6000" b="1" i="1" dirty="0">
                <a:solidFill>
                  <a:srgbClr val="667194"/>
                </a:solidFill>
              </a:rPr>
              <a:t>3.0</a:t>
            </a:r>
            <a:endParaRPr kumimoji="1" lang="ja-JP" altLang="en-US" sz="6000" b="1" i="1" dirty="0">
              <a:solidFill>
                <a:srgbClr val="667194"/>
              </a:solidFill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14AE69BC-F685-4931-8064-4396145B903A}"/>
              </a:ext>
            </a:extLst>
          </p:cNvPr>
          <p:cNvSpPr txBox="1"/>
          <p:nvPr/>
        </p:nvSpPr>
        <p:spPr>
          <a:xfrm>
            <a:off x="1312845" y="4042972"/>
            <a:ext cx="1882247" cy="16916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kumimoji="1" lang="en-US" altLang="ja-JP" sz="2400" b="1" i="1" dirty="0">
                <a:solidFill>
                  <a:srgbClr val="667194"/>
                </a:solidFill>
              </a:rPr>
              <a:t>Ver</a:t>
            </a:r>
            <a:r>
              <a:rPr lang="ja-JP" altLang="en-US" sz="2400" b="1" i="1" dirty="0">
                <a:solidFill>
                  <a:srgbClr val="667194"/>
                </a:solidFill>
              </a:rPr>
              <a:t> </a:t>
            </a:r>
            <a:r>
              <a:rPr lang="en-US" altLang="ja-JP" sz="6000" b="1" i="1" dirty="0">
                <a:solidFill>
                  <a:srgbClr val="667194"/>
                </a:solidFill>
              </a:rPr>
              <a:t>2.0</a:t>
            </a:r>
            <a:endParaRPr kumimoji="1" lang="ja-JP" altLang="en-US" sz="6000" b="1" i="1" dirty="0">
              <a:solidFill>
                <a:srgbClr val="667194"/>
              </a:solidFill>
            </a:endParaRP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B075DBED-5E83-4CAB-AE1A-C0AAEAEC243A}"/>
              </a:ext>
            </a:extLst>
          </p:cNvPr>
          <p:cNvSpPr/>
          <p:nvPr/>
        </p:nvSpPr>
        <p:spPr>
          <a:xfrm>
            <a:off x="0" y="0"/>
            <a:ext cx="6102045" cy="68580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F841DBF3-6AF9-408D-B183-8D016C922C02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66419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47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53" presetClass="entr" presetSubtype="16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" grpId="0" build="p"/>
      <p:bldP spid="2" grpId="0"/>
      <p:bldP spid="11" grpId="0" animBg="1"/>
      <p:bldP spid="12" grpId="0"/>
      <p:bldP spid="5" grpId="0"/>
      <p:bldP spid="7" grpId="0"/>
      <p:bldP spid="9" grpId="0"/>
      <p:bldP spid="14" grpId="0" animBg="1"/>
      <p:bldP spid="1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直線コネクタ 16">
            <a:extLst>
              <a:ext uri="{FF2B5EF4-FFF2-40B4-BE49-F238E27FC236}">
                <a16:creationId xmlns:a16="http://schemas.microsoft.com/office/drawing/2014/main" id="{60C45C95-9E10-4430-B92C-1D31F8C065EB}"/>
              </a:ext>
            </a:extLst>
          </p:cNvPr>
          <p:cNvCxnSpPr>
            <a:stCxn id="13" idx="3"/>
          </p:cNvCxnSpPr>
          <p:nvPr/>
        </p:nvCxnSpPr>
        <p:spPr>
          <a:xfrm flipV="1">
            <a:off x="5502227" y="3429000"/>
            <a:ext cx="5266387" cy="7819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タイトル 1">
            <a:extLst>
              <a:ext uri="{FF2B5EF4-FFF2-40B4-BE49-F238E27FC236}">
                <a16:creationId xmlns:a16="http://schemas.microsoft.com/office/drawing/2014/main" id="{6C3D8541-BAEA-4F42-BAC6-76DAF0495BFC}"/>
              </a:ext>
            </a:extLst>
          </p:cNvPr>
          <p:cNvSpPr txBox="1">
            <a:spLocks/>
          </p:cNvSpPr>
          <p:nvPr/>
        </p:nvSpPr>
        <p:spPr>
          <a:xfrm>
            <a:off x="1314449" y="1069975"/>
            <a:ext cx="617830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sz="9600" b="1" dirty="0">
                <a:solidFill>
                  <a:schemeClr val="accent1">
                    <a:lumMod val="50000"/>
                  </a:schemeClr>
                </a:solidFill>
              </a:rPr>
              <a:t>3</a:t>
            </a:r>
            <a:r>
              <a:rPr kumimoji="1" lang="en-US" altLang="ja-JP" b="1" dirty="0">
                <a:solidFill>
                  <a:schemeClr val="accent1">
                    <a:lumMod val="50000"/>
                  </a:schemeClr>
                </a:solidFill>
              </a:rPr>
              <a:t>. </a:t>
            </a:r>
            <a:r>
              <a:rPr kumimoji="1" lang="ja-JP" altLang="en-US" b="1" spc="600" dirty="0">
                <a:solidFill>
                  <a:schemeClr val="accent1">
                    <a:lumMod val="50000"/>
                  </a:schemeClr>
                </a:solidFill>
              </a:rPr>
              <a:t>今後の</a:t>
            </a:r>
            <a:r>
              <a:rPr lang="ja-JP" altLang="en-US" sz="4400" b="1" spc="600" dirty="0">
                <a:solidFill>
                  <a:schemeClr val="accent1">
                    <a:lumMod val="50000"/>
                  </a:schemeClr>
                </a:solidFill>
              </a:rPr>
              <a:t>計画</a:t>
            </a:r>
            <a:endParaRPr lang="ja-JP" altLang="en-US" sz="6600" b="1" spc="6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" name="コンテンツ プレースホルダー 2">
            <a:extLst>
              <a:ext uri="{FF2B5EF4-FFF2-40B4-BE49-F238E27FC236}">
                <a16:creationId xmlns:a16="http://schemas.microsoft.com/office/drawing/2014/main" id="{23CB8591-7896-475E-B5EA-7D26C96A477B}"/>
              </a:ext>
            </a:extLst>
          </p:cNvPr>
          <p:cNvSpPr txBox="1">
            <a:spLocks/>
          </p:cNvSpPr>
          <p:nvPr/>
        </p:nvSpPr>
        <p:spPr>
          <a:xfrm>
            <a:off x="5652300" y="3899520"/>
            <a:ext cx="5463954" cy="141820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ja-JP" sz="1800" b="1" spc="600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ja-JP" altLang="en-US" sz="1800" b="1" spc="600" dirty="0">
                <a:solidFill>
                  <a:schemeClr val="accent1">
                    <a:lumMod val="50000"/>
                  </a:schemeClr>
                </a:solidFill>
              </a:rPr>
              <a:t>ゲーム内課金制（キング崩落を防ぐ）</a:t>
            </a:r>
            <a:endParaRPr lang="en-US" altLang="ja-JP" sz="1800" b="1" spc="600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ja-JP" altLang="en-US" sz="1800" b="1" spc="600" dirty="0">
                <a:solidFill>
                  <a:schemeClr val="accent1">
                    <a:lumMod val="50000"/>
                  </a:schemeClr>
                </a:solidFill>
              </a:rPr>
              <a:t>プレイ回数の制限</a:t>
            </a:r>
            <a:endParaRPr lang="en-US" altLang="ja-JP" sz="1800" b="1" spc="600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ja-JP" altLang="en-US" sz="1800" b="1" spc="600" dirty="0">
                <a:solidFill>
                  <a:schemeClr val="accent1">
                    <a:lumMod val="50000"/>
                  </a:schemeClr>
                </a:solidFill>
              </a:rPr>
              <a:t>オンライン対戦非公開部屋</a:t>
            </a:r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F7954ED4-4EA7-411C-AB81-DEE68D46472C}"/>
              </a:ext>
            </a:extLst>
          </p:cNvPr>
          <p:cNvSpPr/>
          <p:nvPr/>
        </p:nvSpPr>
        <p:spPr>
          <a:xfrm>
            <a:off x="6390487" y="2665467"/>
            <a:ext cx="448051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prstMaterial="softEdge"/>
          </a:bodyPr>
          <a:lstStyle/>
          <a:p>
            <a:pPr algn="dist"/>
            <a:r>
              <a:rPr lang="ja-JP" altLang="en-US" sz="5400" b="1" cap="none" spc="600" dirty="0">
                <a:ln w="6350"/>
                <a:solidFill>
                  <a:schemeClr val="accent1">
                    <a:lumMod val="50000"/>
                  </a:schemeClr>
                </a:solidFill>
              </a:rPr>
              <a:t>マネタイズ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0922AD3C-64E2-4C7A-9BFB-C53769D68267}"/>
              </a:ext>
            </a:extLst>
          </p:cNvPr>
          <p:cNvSpPr txBox="1"/>
          <p:nvPr/>
        </p:nvSpPr>
        <p:spPr>
          <a:xfrm>
            <a:off x="1314448" y="4044575"/>
            <a:ext cx="1882247" cy="16916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kumimoji="1" lang="en-US" altLang="ja-JP" sz="2400" b="1" i="1" dirty="0">
                <a:solidFill>
                  <a:srgbClr val="667194"/>
                </a:solidFill>
              </a:rPr>
              <a:t>Ver</a:t>
            </a:r>
            <a:r>
              <a:rPr lang="ja-JP" altLang="en-US" sz="2400" b="1" i="1" dirty="0">
                <a:solidFill>
                  <a:srgbClr val="667194"/>
                </a:solidFill>
              </a:rPr>
              <a:t> </a:t>
            </a:r>
            <a:r>
              <a:rPr lang="en-US" altLang="ja-JP" sz="6000" b="1" i="1" dirty="0">
                <a:solidFill>
                  <a:srgbClr val="667194"/>
                </a:solidFill>
              </a:rPr>
              <a:t>4.0</a:t>
            </a:r>
            <a:endParaRPr kumimoji="1" lang="ja-JP" altLang="en-US" sz="6000" b="1" i="1" dirty="0">
              <a:solidFill>
                <a:srgbClr val="667194"/>
              </a:solidFill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35C7AAA3-2D78-4075-8178-284280DBF8B0}"/>
              </a:ext>
            </a:extLst>
          </p:cNvPr>
          <p:cNvSpPr txBox="1"/>
          <p:nvPr/>
        </p:nvSpPr>
        <p:spPr>
          <a:xfrm>
            <a:off x="10127901" y="5188091"/>
            <a:ext cx="935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800" b="1" spc="600" dirty="0">
                <a:solidFill>
                  <a:schemeClr val="accent1">
                    <a:lumMod val="50000"/>
                  </a:schemeClr>
                </a:solidFill>
              </a:rPr>
              <a:t>など</a:t>
            </a:r>
            <a:endParaRPr kumimoji="1" lang="ja-JP" altLang="en-US" dirty="0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FEAC20AA-0443-4FC5-A361-A5D9668C55F4}"/>
              </a:ext>
            </a:extLst>
          </p:cNvPr>
          <p:cNvSpPr txBox="1"/>
          <p:nvPr/>
        </p:nvSpPr>
        <p:spPr>
          <a:xfrm>
            <a:off x="5282491" y="389952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800" b="1" spc="600" dirty="0">
                <a:solidFill>
                  <a:schemeClr val="accent1">
                    <a:lumMod val="50000"/>
                  </a:schemeClr>
                </a:solidFill>
              </a:rPr>
              <a:t>＜案＞</a:t>
            </a:r>
            <a:endParaRPr lang="en-US" altLang="ja-JP" sz="1800" b="1" spc="6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3" name="楕円 12">
            <a:extLst>
              <a:ext uri="{FF2B5EF4-FFF2-40B4-BE49-F238E27FC236}">
                <a16:creationId xmlns:a16="http://schemas.microsoft.com/office/drawing/2014/main" id="{729A8B6E-0EAC-41EF-ABE3-E17DCEEC762D}"/>
              </a:ext>
            </a:extLst>
          </p:cNvPr>
          <p:cNvSpPr/>
          <p:nvPr/>
        </p:nvSpPr>
        <p:spPr>
          <a:xfrm>
            <a:off x="5373950" y="2689167"/>
            <a:ext cx="875929" cy="875929"/>
          </a:xfrm>
          <a:prstGeom prst="ellipse">
            <a:avLst/>
          </a:prstGeom>
          <a:gradFill flip="none" rotWithShape="1">
            <a:gsLst>
              <a:gs pos="0">
                <a:schemeClr val="accent4">
                  <a:shade val="30000"/>
                  <a:satMod val="115000"/>
                </a:schemeClr>
              </a:gs>
              <a:gs pos="50000">
                <a:schemeClr val="accent4">
                  <a:shade val="67500"/>
                  <a:satMod val="115000"/>
                </a:schemeClr>
              </a:gs>
              <a:gs pos="100000">
                <a:schemeClr val="accent4">
                  <a:shade val="100000"/>
                  <a:satMod val="115000"/>
                </a:schemeClr>
              </a:gs>
            </a:gsLst>
            <a:lin ang="10800000" scaled="1"/>
            <a:tileRect/>
          </a:gradFill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>
            <a:sp3d extrusionH="57150">
              <a:bevelT w="38100" h="38100" prst="slope"/>
            </a:sp3d>
          </a:bodyPr>
          <a:lstStyle/>
          <a:p>
            <a:pPr algn="ctr"/>
            <a:r>
              <a:rPr kumimoji="1" lang="ja-JP" altLang="en-US" sz="5400" b="1" dirty="0">
                <a:solidFill>
                  <a:srgbClr val="FFC000"/>
                </a:solidFill>
                <a:effectLst>
                  <a:innerShdw blurRad="63500" dist="50800" dir="2700000">
                    <a:prstClr val="black">
                      <a:alpha val="50000"/>
                    </a:prstClr>
                  </a:innerShdw>
                </a:effectLst>
              </a:rPr>
              <a:t>＄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98C78EEE-7302-4B9C-B59E-6BD9EA25C356}"/>
              </a:ext>
            </a:extLst>
          </p:cNvPr>
          <p:cNvSpPr txBox="1"/>
          <p:nvPr/>
        </p:nvSpPr>
        <p:spPr>
          <a:xfrm>
            <a:off x="1312843" y="4042972"/>
            <a:ext cx="1882247" cy="16916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kumimoji="1" lang="en-US" altLang="ja-JP" sz="2400" b="1" i="1" dirty="0">
                <a:solidFill>
                  <a:srgbClr val="667194"/>
                </a:solidFill>
              </a:rPr>
              <a:t>Ver</a:t>
            </a:r>
            <a:r>
              <a:rPr lang="ja-JP" altLang="en-US" sz="2400" b="1" i="1" dirty="0">
                <a:solidFill>
                  <a:srgbClr val="667194"/>
                </a:solidFill>
              </a:rPr>
              <a:t> </a:t>
            </a:r>
            <a:r>
              <a:rPr lang="en-US" altLang="ja-JP" sz="6000" b="1" i="1" dirty="0">
                <a:solidFill>
                  <a:srgbClr val="667194"/>
                </a:solidFill>
              </a:rPr>
              <a:t>3.0</a:t>
            </a:r>
            <a:endParaRPr kumimoji="1" lang="ja-JP" altLang="en-US" sz="6000" b="1" i="1" dirty="0">
              <a:solidFill>
                <a:srgbClr val="667194"/>
              </a:solidFill>
            </a:endParaRP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E03B4B46-4BDB-4C57-AF9B-D2EB45EAC8EC}"/>
              </a:ext>
            </a:extLst>
          </p:cNvPr>
          <p:cNvSpPr/>
          <p:nvPr/>
        </p:nvSpPr>
        <p:spPr>
          <a:xfrm>
            <a:off x="-12777" y="0"/>
            <a:ext cx="6096000" cy="68580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0FF60A9C-22FE-4FF0-8397-4FA149EE39A3}"/>
              </a:ext>
            </a:extLst>
          </p:cNvPr>
          <p:cNvSpPr/>
          <p:nvPr/>
        </p:nvSpPr>
        <p:spPr>
          <a:xfrm>
            <a:off x="6096000" y="0"/>
            <a:ext cx="6102045" cy="68580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35632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47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7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7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9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10" grpId="0"/>
      <p:bldP spid="12" grpId="0"/>
      <p:bldP spid="13" grpId="0" animBg="1"/>
      <p:bldP spid="6" grpId="0"/>
      <p:bldP spid="14" grpId="0" animBg="1"/>
      <p:bldP spid="1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 descr="ダイアグラム&#10;&#10;自動的に生成された説明">
            <a:extLst>
              <a:ext uri="{FF2B5EF4-FFF2-40B4-BE49-F238E27FC236}">
                <a16:creationId xmlns:a16="http://schemas.microsoft.com/office/drawing/2014/main" id="{60B54BF7-177F-4CC1-9D3C-407A57D22D2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07499">
            <a:off x="2216410" y="-354410"/>
            <a:ext cx="7153286" cy="5459298"/>
          </a:xfrm>
          <a:prstGeom prst="rect">
            <a:avLst/>
          </a:prstGeom>
          <a:effectLst>
            <a:softEdge rad="12700"/>
          </a:effectLst>
          <a:scene3d>
            <a:camera prst="perspectiveContrastingRightFacing" fov="7200000">
              <a:rot lat="21140366" lon="17769902" rev="19271664"/>
            </a:camera>
            <a:lightRig rig="threePt" dir="t"/>
          </a:scene3d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33D3B139-0D11-4E47-B726-D0FE878B37EE}"/>
              </a:ext>
            </a:extLst>
          </p:cNvPr>
          <p:cNvSpPr txBox="1"/>
          <p:nvPr/>
        </p:nvSpPr>
        <p:spPr>
          <a:xfrm rot="21289667">
            <a:off x="6521690" y="4208227"/>
            <a:ext cx="4843430" cy="1508105"/>
          </a:xfrm>
          <a:prstGeom prst="rect">
            <a:avLst/>
          </a:prstGeom>
          <a:noFill/>
          <a:scene3d>
            <a:camera prst="perspectiveFront" fov="7200000">
              <a:rot lat="87398" lon="3684733" rev="19766634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ja-JP" sz="3200" i="1" dirty="0">
                <a:solidFill>
                  <a:schemeClr val="accent1">
                    <a:lumMod val="50000"/>
                  </a:schemeClr>
                </a:solidFill>
                <a:latin typeface="Blackadder ITC" panose="04020505051007020D02" pitchFamily="82" charset="0"/>
              </a:rPr>
              <a:t>New Meaningful Time For You</a:t>
            </a:r>
          </a:p>
          <a:p>
            <a:pPr algn="ctr">
              <a:lnSpc>
                <a:spcPct val="150000"/>
              </a:lnSpc>
            </a:pPr>
            <a:r>
              <a:rPr lang="en-US" altLang="ja-JP" sz="3200" i="1" dirty="0" err="1">
                <a:solidFill>
                  <a:schemeClr val="accent1">
                    <a:lumMod val="50000"/>
                  </a:schemeClr>
                </a:solidFill>
                <a:latin typeface="Blackadder ITC" panose="04020505051007020D02" pitchFamily="82" charset="0"/>
              </a:rPr>
              <a:t>FallingChess</a:t>
            </a:r>
            <a:endParaRPr kumimoji="1" lang="ja-JP" altLang="en-US" sz="3200" i="1" dirty="0">
              <a:solidFill>
                <a:schemeClr val="accent1">
                  <a:lumMod val="50000"/>
                </a:schemeClr>
              </a:solidFill>
              <a:latin typeface="Blackadder ITC" panose="04020505051007020D02" pitchFamily="82" charset="0"/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4320C9B9-4F38-4B0B-A18B-AC95DB2F03A3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EBE64C0E-8E5E-45CD-9C31-55B1EC7F4B60}"/>
              </a:ext>
            </a:extLst>
          </p:cNvPr>
          <p:cNvSpPr/>
          <p:nvPr/>
        </p:nvSpPr>
        <p:spPr>
          <a:xfrm>
            <a:off x="0" y="0"/>
            <a:ext cx="6102045" cy="68580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47334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xit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4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 animBg="1"/>
      <p:bldP spid="10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カレンダー が含まれている画像&#10;&#10;自動的に生成された説明">
            <a:extLst>
              <a:ext uri="{FF2B5EF4-FFF2-40B4-BE49-F238E27FC236}">
                <a16:creationId xmlns:a16="http://schemas.microsoft.com/office/drawing/2014/main" id="{EF447C2F-F1B9-4FF4-AE95-DE2AD29A80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0702" y="1783702"/>
            <a:ext cx="3303037" cy="3303037"/>
          </a:xfrm>
          <a:prstGeom prst="roundRect">
            <a:avLst>
              <a:gd name="adj" fmla="val 18592"/>
            </a:avLst>
          </a:prstGeom>
          <a:ln>
            <a:noFill/>
          </a:ln>
          <a:effectLst/>
        </p:spPr>
      </p:pic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4665FB5E-3584-40C1-A8E0-6B40715637C3}"/>
              </a:ext>
            </a:extLst>
          </p:cNvPr>
          <p:cNvSpPr/>
          <p:nvPr/>
        </p:nvSpPr>
        <p:spPr>
          <a:xfrm>
            <a:off x="1395663" y="1896177"/>
            <a:ext cx="1010653" cy="10299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EDC1C4E5-6D67-413F-A0C4-1AB0058B71C9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DB75DD52-BAEF-44D0-923D-2510B1D57AD0}"/>
              </a:ext>
            </a:extLst>
          </p:cNvPr>
          <p:cNvSpPr/>
          <p:nvPr/>
        </p:nvSpPr>
        <p:spPr>
          <a:xfrm>
            <a:off x="0" y="0"/>
            <a:ext cx="6102045" cy="68580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55358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" presetClass="entr" presetSubtype="0" fill="hold" grpId="0" nodeType="afterEffect" nodePh="1">
                                  <p:stCondLst>
                                    <p:cond delay="100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コンテンツ プレースホルダー 4">
            <a:extLst>
              <a:ext uri="{FF2B5EF4-FFF2-40B4-BE49-F238E27FC236}">
                <a16:creationId xmlns:a16="http://schemas.microsoft.com/office/drawing/2014/main" id="{A45DE32D-7B84-4DB1-8674-F00E44833E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b="51575"/>
          <a:stretch/>
        </p:blipFill>
        <p:spPr>
          <a:xfrm>
            <a:off x="2676524" y="1156037"/>
            <a:ext cx="1265069" cy="1225214"/>
          </a:xfrm>
          <a:prstGeom prst="rect">
            <a:avLst/>
          </a:prstGeom>
        </p:spPr>
      </p:pic>
      <p:pic>
        <p:nvPicPr>
          <p:cNvPr id="10" name="コンテンツ プレースホルダー 4">
            <a:extLst>
              <a:ext uri="{FF2B5EF4-FFF2-40B4-BE49-F238E27FC236}">
                <a16:creationId xmlns:a16="http://schemas.microsoft.com/office/drawing/2014/main" id="{2D9F3AC0-E41B-4B21-80FA-6082039A304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48425" r="49555"/>
          <a:stretch/>
        </p:blipFill>
        <p:spPr>
          <a:xfrm>
            <a:off x="1409700" y="2381250"/>
            <a:ext cx="1276350" cy="1304925"/>
          </a:xfrm>
          <a:prstGeom prst="rect">
            <a:avLst/>
          </a:prstGeom>
        </p:spPr>
      </p:pic>
      <p:pic>
        <p:nvPicPr>
          <p:cNvPr id="9" name="コンテンツ プレースホルダー 4">
            <a:extLst>
              <a:ext uri="{FF2B5EF4-FFF2-40B4-BE49-F238E27FC236}">
                <a16:creationId xmlns:a16="http://schemas.microsoft.com/office/drawing/2014/main" id="{4456F26A-BE1D-464B-8E62-B3E9C507A4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693" t="48425"/>
          <a:stretch/>
        </p:blipFill>
        <p:spPr>
          <a:xfrm>
            <a:off x="2667000" y="2381250"/>
            <a:ext cx="1272838" cy="1304925"/>
          </a:xfrm>
          <a:prstGeom prst="rect">
            <a:avLst/>
          </a:prstGeom>
        </p:spPr>
      </p:pic>
      <p:pic>
        <p:nvPicPr>
          <p:cNvPr id="2" name="図 1" descr="カレンダー が含まれている画像&#10;&#10;自動的に生成された説明">
            <a:extLst>
              <a:ext uri="{FF2B5EF4-FFF2-40B4-BE49-F238E27FC236}">
                <a16:creationId xmlns:a16="http://schemas.microsoft.com/office/drawing/2014/main" id="{1B375039-2BF4-48BF-A8F6-2A3A1181161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0702" y="1777481"/>
            <a:ext cx="3303037" cy="3303037"/>
          </a:xfrm>
          <a:prstGeom prst="roundRect">
            <a:avLst>
              <a:gd name="adj" fmla="val 18592"/>
            </a:avLst>
          </a:prstGeom>
          <a:ln>
            <a:noFill/>
          </a:ln>
          <a:effectLst/>
        </p:spPr>
      </p:pic>
      <p:sp>
        <p:nvSpPr>
          <p:cNvPr id="4" name="楕円 3">
            <a:extLst>
              <a:ext uri="{FF2B5EF4-FFF2-40B4-BE49-F238E27FC236}">
                <a16:creationId xmlns:a16="http://schemas.microsoft.com/office/drawing/2014/main" id="{1713B0C7-6BA1-4D2C-98E2-7813166B8ACE}"/>
              </a:ext>
            </a:extLst>
          </p:cNvPr>
          <p:cNvSpPr/>
          <p:nvPr/>
        </p:nvSpPr>
        <p:spPr>
          <a:xfrm>
            <a:off x="4227678" y="4100514"/>
            <a:ext cx="1049443" cy="1015663"/>
          </a:xfrm>
          <a:prstGeom prst="ellipse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8D4896C-E3B3-40B4-B7C6-6B19133F50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94735" y="5220952"/>
            <a:ext cx="4962526" cy="8083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sz="4000" b="1" spc="600" dirty="0">
                <a:solidFill>
                  <a:schemeClr val="accent1">
                    <a:lumMod val="50000"/>
                  </a:schemeClr>
                </a:solidFill>
              </a:rPr>
              <a:t>してみませんか？</a:t>
            </a:r>
            <a:endParaRPr kumimoji="1" lang="ja-JP" altLang="en-US" sz="4000" b="1" spc="6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DEA4603D-4F5F-450E-AB4E-AFA84103D8CD}"/>
              </a:ext>
            </a:extLst>
          </p:cNvPr>
          <p:cNvSpPr txBox="1"/>
          <p:nvPr/>
        </p:nvSpPr>
        <p:spPr>
          <a:xfrm>
            <a:off x="4279285" y="4175461"/>
            <a:ext cx="249299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6000" b="1" dirty="0">
                <a:solidFill>
                  <a:schemeClr val="accent1">
                    <a:lumMod val="50000"/>
                  </a:schemeClr>
                </a:solidFill>
              </a:rPr>
              <a:t>新しい</a:t>
            </a:r>
          </a:p>
        </p:txBody>
      </p:sp>
      <p:pic>
        <p:nvPicPr>
          <p:cNvPr id="6" name="コンテンツ プレースホルダー 4">
            <a:extLst>
              <a:ext uri="{FF2B5EF4-FFF2-40B4-BE49-F238E27FC236}">
                <a16:creationId xmlns:a16="http://schemas.microsoft.com/office/drawing/2014/main" id="{31395FF5-BD05-4805-9D52-CC87738529D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50000" b="51575"/>
          <a:stretch/>
        </p:blipFill>
        <p:spPr>
          <a:xfrm>
            <a:off x="1409699" y="1156036"/>
            <a:ext cx="1265069" cy="1225213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1635E4FC-A5F6-447E-9864-222242EE383F}"/>
              </a:ext>
            </a:extLst>
          </p:cNvPr>
          <p:cNvSpPr txBox="1"/>
          <p:nvPr/>
        </p:nvSpPr>
        <p:spPr>
          <a:xfrm>
            <a:off x="6686550" y="4414184"/>
            <a:ext cx="431400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4000" b="1" spc="600" dirty="0">
                <a:solidFill>
                  <a:schemeClr val="accent1">
                    <a:lumMod val="50000"/>
                  </a:schemeClr>
                </a:solidFill>
              </a:rPr>
              <a:t>時間の使い方を</a:t>
            </a:r>
            <a:endParaRPr kumimoji="1" lang="ja-JP" altLang="en-US" sz="4000" dirty="0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8C6935ED-EA60-4902-861C-BA8EB2269226}"/>
              </a:ext>
            </a:extLst>
          </p:cNvPr>
          <p:cNvSpPr txBox="1"/>
          <p:nvPr/>
        </p:nvSpPr>
        <p:spPr>
          <a:xfrm>
            <a:off x="4275773" y="4163737"/>
            <a:ext cx="249299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6000" b="1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新しい</a:t>
            </a: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E9CCEF06-0693-455B-91D0-5F9B2C7C8288}"/>
              </a:ext>
            </a:extLst>
          </p:cNvPr>
          <p:cNvSpPr/>
          <p:nvPr/>
        </p:nvSpPr>
        <p:spPr>
          <a:xfrm>
            <a:off x="-12777" y="0"/>
            <a:ext cx="6096000" cy="68580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2CD06C57-836D-4354-9CA3-656DE30E748C}"/>
              </a:ext>
            </a:extLst>
          </p:cNvPr>
          <p:cNvSpPr/>
          <p:nvPr/>
        </p:nvSpPr>
        <p:spPr>
          <a:xfrm>
            <a:off x="6096000" y="0"/>
            <a:ext cx="6102045" cy="68580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14979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0 L -0.00052 -0.25694 " pathEditMode="relative" rAng="0" ptsTypes="AA">
                                      <p:cBhvr>
                                        <p:cTn id="15" dur="14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-12847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1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13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2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xit" presetSubtype="8" fill="hold" grpId="1" nodeType="withEffect">
                                  <p:stCondLst>
                                    <p:cond delay="12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8" dur="2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4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9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400"/>
                            </p:stCondLst>
                            <p:childTnLst>
                              <p:par>
                                <p:cTn id="39" presetID="8" presetClass="entr" presetSubtype="3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4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8" presetClass="entr" presetSubtype="16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8" presetClass="entr" presetSubtype="32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8" presetClass="entr" presetSubtype="16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5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" grpId="0" build="p"/>
      <p:bldP spid="5" grpId="0"/>
      <p:bldP spid="8" grpId="0"/>
      <p:bldP spid="12" grpId="0"/>
      <p:bldP spid="12" grpId="1"/>
      <p:bldP spid="13" grpId="0" animBg="1"/>
      <p:bldP spid="1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四角形: 角を丸くする 4">
            <a:extLst>
              <a:ext uri="{FF2B5EF4-FFF2-40B4-BE49-F238E27FC236}">
                <a16:creationId xmlns:a16="http://schemas.microsoft.com/office/drawing/2014/main" id="{3FCDB503-F23A-43F4-9E8B-E6FD9BF74BA9}"/>
              </a:ext>
            </a:extLst>
          </p:cNvPr>
          <p:cNvSpPr/>
          <p:nvPr/>
        </p:nvSpPr>
        <p:spPr>
          <a:xfrm>
            <a:off x="2994053" y="2272145"/>
            <a:ext cx="6198499" cy="28632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910BBDB4-C3A0-4F21-A276-8C8C3C05D7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34955" y="3375953"/>
            <a:ext cx="9144000" cy="1355846"/>
          </a:xfrm>
        </p:spPr>
        <p:txBody>
          <a:bodyPr>
            <a:normAutofit/>
          </a:bodyPr>
          <a:lstStyle/>
          <a:p>
            <a:r>
              <a:rPr kumimoji="1" lang="ja-JP" altLang="en-US" b="1" spc="300" dirty="0">
                <a:solidFill>
                  <a:schemeClr val="accent1">
                    <a:lumMod val="50000"/>
                  </a:schemeClr>
                </a:solidFill>
              </a:rPr>
              <a:t>～マスが消えていくサバイバルチェス～</a:t>
            </a:r>
            <a:endParaRPr kumimoji="1" lang="en-US" altLang="ja-JP" b="1" spc="300" dirty="0">
              <a:solidFill>
                <a:schemeClr val="accent1">
                  <a:lumMod val="50000"/>
                </a:schemeClr>
              </a:solidFill>
            </a:endParaRPr>
          </a:p>
          <a:p>
            <a:endParaRPr kumimoji="1" lang="en-US" altLang="ja-JP" sz="1000" b="1" spc="300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altLang="ja-JP" b="1" spc="300" dirty="0" err="1">
                <a:solidFill>
                  <a:schemeClr val="accent1">
                    <a:lumMod val="50000"/>
                  </a:schemeClr>
                </a:solidFill>
              </a:rPr>
              <a:t>GeekSalon</a:t>
            </a:r>
            <a:r>
              <a:rPr lang="ja-JP" altLang="en-US" b="1" spc="300" dirty="0">
                <a:solidFill>
                  <a:schemeClr val="accent1">
                    <a:lumMod val="50000"/>
                  </a:schemeClr>
                </a:solidFill>
              </a:rPr>
              <a:t>福岡</a:t>
            </a:r>
            <a:r>
              <a:rPr lang="en-US" altLang="ja-JP" b="1" spc="300" dirty="0">
                <a:solidFill>
                  <a:schemeClr val="accent1">
                    <a:lumMod val="50000"/>
                  </a:schemeClr>
                </a:solidFill>
              </a:rPr>
              <a:t>3</a:t>
            </a:r>
            <a:r>
              <a:rPr lang="ja-JP" altLang="en-US" b="1" spc="300" dirty="0">
                <a:solidFill>
                  <a:schemeClr val="accent1">
                    <a:lumMod val="50000"/>
                  </a:schemeClr>
                </a:solidFill>
              </a:rPr>
              <a:t>期で</a:t>
            </a:r>
            <a:r>
              <a:rPr lang="en-US" altLang="ja-JP" b="1" spc="300" dirty="0">
                <a:solidFill>
                  <a:schemeClr val="accent1">
                    <a:lumMod val="50000"/>
                  </a:schemeClr>
                </a:solidFill>
              </a:rPr>
              <a:t>2</a:t>
            </a:r>
            <a:r>
              <a:rPr lang="ja-JP" altLang="en-US" b="1" spc="300" dirty="0">
                <a:solidFill>
                  <a:schemeClr val="accent1">
                    <a:lumMod val="50000"/>
                  </a:schemeClr>
                </a:solidFill>
              </a:rPr>
              <a:t>番目のリリース</a:t>
            </a:r>
            <a:endParaRPr kumimoji="1" lang="en-US" altLang="ja-JP" b="1" spc="3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8D81623F-F7EC-463E-9F59-70FA34D61438}"/>
              </a:ext>
            </a:extLst>
          </p:cNvPr>
          <p:cNvSpPr txBox="1"/>
          <p:nvPr/>
        </p:nvSpPr>
        <p:spPr>
          <a:xfrm>
            <a:off x="8627216" y="5387432"/>
            <a:ext cx="287848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kumimoji="1" lang="en-US" altLang="ja-JP" sz="2400" b="1" i="1" dirty="0">
                <a:solidFill>
                  <a:srgbClr val="667194"/>
                </a:solidFill>
              </a:rPr>
              <a:t>Yoshihisa Tanaka</a:t>
            </a:r>
            <a:endParaRPr kumimoji="1" lang="ja-JP" altLang="en-US" sz="2400" b="1" i="1" dirty="0">
              <a:solidFill>
                <a:srgbClr val="667194"/>
              </a:solidFill>
            </a:endParaRPr>
          </a:p>
          <a:p>
            <a:endParaRPr kumimoji="1" lang="ja-JP" alt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F549E1F1-5111-4A51-826F-0A9164191C11}"/>
              </a:ext>
            </a:extLst>
          </p:cNvPr>
          <p:cNvSpPr txBox="1"/>
          <p:nvPr/>
        </p:nvSpPr>
        <p:spPr>
          <a:xfrm>
            <a:off x="9863139" y="5122258"/>
            <a:ext cx="172354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b="1" spc="600" dirty="0">
                <a:solidFill>
                  <a:schemeClr val="accent1">
                    <a:lumMod val="50000"/>
                  </a:schemeClr>
                </a:solidFill>
              </a:rPr>
              <a:t>田中義久</a:t>
            </a:r>
            <a:endParaRPr kumimoji="1" lang="en-US" altLang="ja-JP" sz="2400" b="1" spc="600" dirty="0">
              <a:solidFill>
                <a:schemeClr val="accent1">
                  <a:lumMod val="50000"/>
                </a:schemeClr>
              </a:solidFill>
            </a:endParaRPr>
          </a:p>
          <a:p>
            <a:endParaRPr kumimoji="1" lang="ja-JP" altLang="en-US" dirty="0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F3C9BAD7-201F-45AE-BA99-CC4390E51F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600200"/>
            <a:ext cx="9144000" cy="1099272"/>
          </a:xfrm>
        </p:spPr>
        <p:txBody>
          <a:bodyPr/>
          <a:lstStyle/>
          <a:p>
            <a:r>
              <a:rPr kumimoji="1" lang="ja-JP" altLang="en-US" b="1" spc="600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崩落チェス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5998066E-981C-4C3A-97A9-20D30C762DD6}"/>
              </a:ext>
            </a:extLst>
          </p:cNvPr>
          <p:cNvSpPr/>
          <p:nvPr/>
        </p:nvSpPr>
        <p:spPr>
          <a:xfrm>
            <a:off x="-12777" y="0"/>
            <a:ext cx="6096000" cy="68580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F9E47080-DAFD-4C90-B216-8209FFCAFF85}"/>
              </a:ext>
            </a:extLst>
          </p:cNvPr>
          <p:cNvSpPr/>
          <p:nvPr/>
        </p:nvSpPr>
        <p:spPr>
          <a:xfrm>
            <a:off x="6096000" y="0"/>
            <a:ext cx="6102045" cy="68580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49332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6" presetClass="entr" presetSubtype="37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37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" grpId="0"/>
      <p:bldP spid="6" grpId="0"/>
      <p:bldP spid="2" grpId="0"/>
      <p:bldP spid="7" grpId="0" animBg="1"/>
      <p:bldP spid="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A97223A-EB5F-4606-958E-ADBE21F5CD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4450" y="1069975"/>
            <a:ext cx="2857500" cy="1325563"/>
          </a:xfrm>
        </p:spPr>
        <p:txBody>
          <a:bodyPr/>
          <a:lstStyle/>
          <a:p>
            <a:r>
              <a:rPr kumimoji="1" lang="ja-JP" altLang="en-US" b="1" spc="600" dirty="0">
                <a:solidFill>
                  <a:schemeClr val="accent1">
                    <a:lumMod val="50000"/>
                  </a:schemeClr>
                </a:solidFill>
              </a:rPr>
              <a:t>自己紹介</a:t>
            </a:r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9A795A99-0FDB-4B11-9962-2B29678C58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" r="353"/>
          <a:stretch/>
        </p:blipFill>
        <p:spPr>
          <a:xfrm>
            <a:off x="4884425" y="2105191"/>
            <a:ext cx="6136000" cy="3856372"/>
          </a:xfrm>
          <a:prstGeom prst="rect">
            <a:avLst/>
          </a:prstGeom>
        </p:spPr>
      </p:pic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516E166E-7AA0-4BED-8EC8-856A2DFC1EBA}"/>
              </a:ext>
            </a:extLst>
          </p:cNvPr>
          <p:cNvSpPr/>
          <p:nvPr/>
        </p:nvSpPr>
        <p:spPr>
          <a:xfrm>
            <a:off x="8442664" y="2965142"/>
            <a:ext cx="736847" cy="20418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25E52CAB-C184-4E69-95BF-39757F62D84E}"/>
              </a:ext>
            </a:extLst>
          </p:cNvPr>
          <p:cNvSpPr/>
          <p:nvPr/>
        </p:nvSpPr>
        <p:spPr>
          <a:xfrm>
            <a:off x="0" y="0"/>
            <a:ext cx="6102045" cy="68580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FDD13871-91F5-4364-BC52-970D842E5A8E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72125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四角形: 角を丸くする 4">
            <a:extLst>
              <a:ext uri="{FF2B5EF4-FFF2-40B4-BE49-F238E27FC236}">
                <a16:creationId xmlns:a16="http://schemas.microsoft.com/office/drawing/2014/main" id="{692375FF-3941-4F00-B2B3-29126FF3565A}"/>
              </a:ext>
            </a:extLst>
          </p:cNvPr>
          <p:cNvSpPr/>
          <p:nvPr/>
        </p:nvSpPr>
        <p:spPr>
          <a:xfrm>
            <a:off x="6096000" y="2152215"/>
            <a:ext cx="4430051" cy="28632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" name="四角形: 角を丸くする 6">
            <a:extLst>
              <a:ext uri="{FF2B5EF4-FFF2-40B4-BE49-F238E27FC236}">
                <a16:creationId xmlns:a16="http://schemas.microsoft.com/office/drawing/2014/main" id="{8BDB4073-98B3-4B11-A478-61EFF1365C49}"/>
              </a:ext>
            </a:extLst>
          </p:cNvPr>
          <p:cNvSpPr/>
          <p:nvPr/>
        </p:nvSpPr>
        <p:spPr>
          <a:xfrm>
            <a:off x="6096000" y="3549216"/>
            <a:ext cx="4430051" cy="28632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" name="四角形: 角を丸くする 8">
            <a:extLst>
              <a:ext uri="{FF2B5EF4-FFF2-40B4-BE49-F238E27FC236}">
                <a16:creationId xmlns:a16="http://schemas.microsoft.com/office/drawing/2014/main" id="{74D76028-17DC-47FA-8B53-683299CF6031}"/>
              </a:ext>
            </a:extLst>
          </p:cNvPr>
          <p:cNvSpPr/>
          <p:nvPr/>
        </p:nvSpPr>
        <p:spPr>
          <a:xfrm>
            <a:off x="6096000" y="4965267"/>
            <a:ext cx="4434813" cy="28632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4005EEF-6C8D-4D88-9EBA-63CBA02910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262062"/>
            <a:ext cx="4257675" cy="4505325"/>
          </a:xfrm>
        </p:spPr>
        <p:txBody>
          <a:bodyPr>
            <a:normAutofit fontScale="925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ja-JP" sz="6000" dirty="0">
                <a:solidFill>
                  <a:schemeClr val="accent1">
                    <a:lumMod val="50000"/>
                  </a:schemeClr>
                </a:solidFill>
              </a:rPr>
              <a:t>1</a:t>
            </a:r>
            <a:r>
              <a:rPr lang="en-US" altLang="ja-JP" sz="2400" b="1" dirty="0">
                <a:solidFill>
                  <a:schemeClr val="accent1">
                    <a:lumMod val="50000"/>
                  </a:schemeClr>
                </a:solidFill>
              </a:rPr>
              <a:t>. </a:t>
            </a:r>
            <a:r>
              <a:rPr lang="ja-JP" altLang="en-US" b="1" spc="600" dirty="0">
                <a:solidFill>
                  <a:schemeClr val="accent1">
                    <a:lumMod val="50000"/>
                  </a:schemeClr>
                </a:solidFill>
              </a:rPr>
              <a:t>崩落チェスとは？</a:t>
            </a:r>
            <a:endParaRPr lang="en-US" altLang="ja-JP" b="1" spc="600" dirty="0">
              <a:solidFill>
                <a:schemeClr val="accent1">
                  <a:lumMod val="50000"/>
                </a:schemeClr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r>
              <a:rPr kumimoji="1" lang="en-US" altLang="ja-JP" sz="6000" dirty="0">
                <a:solidFill>
                  <a:schemeClr val="accent1">
                    <a:lumMod val="50000"/>
                  </a:schemeClr>
                </a:solidFill>
              </a:rPr>
              <a:t>2</a:t>
            </a:r>
            <a:r>
              <a:rPr lang="en-US" altLang="ja-JP" sz="2400" b="1" dirty="0">
                <a:solidFill>
                  <a:schemeClr val="accent1">
                    <a:lumMod val="50000"/>
                  </a:schemeClr>
                </a:solidFill>
              </a:rPr>
              <a:t>. </a:t>
            </a:r>
            <a:r>
              <a:rPr lang="ja-JP" altLang="en-US" sz="3000" b="1" spc="600" dirty="0">
                <a:solidFill>
                  <a:schemeClr val="accent1">
                    <a:lumMod val="50000"/>
                  </a:schemeClr>
                </a:solidFill>
              </a:rPr>
              <a:t>こだわりポイント</a:t>
            </a:r>
            <a:endParaRPr kumimoji="1" lang="en-US" altLang="ja-JP" sz="3000" b="1" spc="600" dirty="0">
              <a:solidFill>
                <a:schemeClr val="accent1">
                  <a:lumMod val="50000"/>
                </a:schemeClr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ja-JP" sz="6000" dirty="0">
                <a:solidFill>
                  <a:schemeClr val="accent1">
                    <a:lumMod val="50000"/>
                  </a:schemeClr>
                </a:solidFill>
              </a:rPr>
              <a:t>3</a:t>
            </a:r>
            <a:r>
              <a:rPr lang="en-US" altLang="ja-JP" sz="2400" b="1" dirty="0">
                <a:solidFill>
                  <a:schemeClr val="accent1">
                    <a:lumMod val="50000"/>
                  </a:schemeClr>
                </a:solidFill>
              </a:rPr>
              <a:t>. </a:t>
            </a:r>
            <a:r>
              <a:rPr lang="ja-JP" altLang="en-US" sz="3000" b="1" spc="600" dirty="0">
                <a:solidFill>
                  <a:schemeClr val="accent1">
                    <a:lumMod val="50000"/>
                  </a:schemeClr>
                </a:solidFill>
              </a:rPr>
              <a:t>今後の計画</a:t>
            </a:r>
            <a:endParaRPr lang="en-US" altLang="ja-JP" sz="30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2" name="タイトル 1">
            <a:extLst>
              <a:ext uri="{FF2B5EF4-FFF2-40B4-BE49-F238E27FC236}">
                <a16:creationId xmlns:a16="http://schemas.microsoft.com/office/drawing/2014/main" id="{FD6231FD-E628-4971-B286-863DC882D791}"/>
              </a:ext>
            </a:extLst>
          </p:cNvPr>
          <p:cNvSpPr txBox="1">
            <a:spLocks/>
          </p:cNvSpPr>
          <p:nvPr/>
        </p:nvSpPr>
        <p:spPr>
          <a:xfrm>
            <a:off x="1314450" y="1069975"/>
            <a:ext cx="443005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b="1" spc="600" dirty="0">
                <a:solidFill>
                  <a:schemeClr val="accent1">
                    <a:lumMod val="50000"/>
                  </a:schemeClr>
                </a:solidFill>
              </a:rPr>
              <a:t>本日の流れ</a:t>
            </a: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006A44A8-344E-40B2-9B15-30920F948C45}"/>
              </a:ext>
            </a:extLst>
          </p:cNvPr>
          <p:cNvSpPr/>
          <p:nvPr/>
        </p:nvSpPr>
        <p:spPr>
          <a:xfrm>
            <a:off x="-12777" y="0"/>
            <a:ext cx="6096000" cy="68580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FE019AA7-BCAE-42FF-BA41-65400B293F3B}"/>
              </a:ext>
            </a:extLst>
          </p:cNvPr>
          <p:cNvSpPr/>
          <p:nvPr/>
        </p:nvSpPr>
        <p:spPr>
          <a:xfrm>
            <a:off x="6096000" y="0"/>
            <a:ext cx="6102045" cy="68580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04674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9" grpId="0" animBg="1"/>
      <p:bldP spid="12" grpId="0"/>
      <p:bldP spid="8" grpId="0" animBg="1"/>
      <p:bldP spid="1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四角形: 角を丸くする 4">
            <a:extLst>
              <a:ext uri="{FF2B5EF4-FFF2-40B4-BE49-F238E27FC236}">
                <a16:creationId xmlns:a16="http://schemas.microsoft.com/office/drawing/2014/main" id="{692375FF-3941-4F00-B2B3-29126FF3565A}"/>
              </a:ext>
            </a:extLst>
          </p:cNvPr>
          <p:cNvSpPr/>
          <p:nvPr/>
        </p:nvSpPr>
        <p:spPr>
          <a:xfrm>
            <a:off x="6096000" y="2152215"/>
            <a:ext cx="4430051" cy="28632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" name="四角形: 角を丸くする 6">
            <a:extLst>
              <a:ext uri="{FF2B5EF4-FFF2-40B4-BE49-F238E27FC236}">
                <a16:creationId xmlns:a16="http://schemas.microsoft.com/office/drawing/2014/main" id="{8BDB4073-98B3-4B11-A478-61EFF1365C49}"/>
              </a:ext>
            </a:extLst>
          </p:cNvPr>
          <p:cNvSpPr/>
          <p:nvPr/>
        </p:nvSpPr>
        <p:spPr>
          <a:xfrm>
            <a:off x="6096000" y="3549216"/>
            <a:ext cx="4430051" cy="28632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" name="四角形: 角を丸くする 8">
            <a:extLst>
              <a:ext uri="{FF2B5EF4-FFF2-40B4-BE49-F238E27FC236}">
                <a16:creationId xmlns:a16="http://schemas.microsoft.com/office/drawing/2014/main" id="{74D76028-17DC-47FA-8B53-683299CF6031}"/>
              </a:ext>
            </a:extLst>
          </p:cNvPr>
          <p:cNvSpPr/>
          <p:nvPr/>
        </p:nvSpPr>
        <p:spPr>
          <a:xfrm>
            <a:off x="6096000" y="4965267"/>
            <a:ext cx="4434813" cy="28632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4005EEF-6C8D-4D88-9EBA-63CBA02910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262062"/>
            <a:ext cx="4257675" cy="4505325"/>
          </a:xfrm>
        </p:spPr>
        <p:txBody>
          <a:bodyPr>
            <a:normAutofit fontScale="925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ja-JP" sz="6000" dirty="0">
                <a:solidFill>
                  <a:schemeClr val="accent1">
                    <a:lumMod val="50000"/>
                  </a:schemeClr>
                </a:solidFill>
              </a:rPr>
              <a:t>1</a:t>
            </a:r>
            <a:r>
              <a:rPr lang="en-US" altLang="ja-JP" sz="2400" b="1" dirty="0">
                <a:solidFill>
                  <a:schemeClr val="accent1">
                    <a:lumMod val="50000"/>
                  </a:schemeClr>
                </a:solidFill>
              </a:rPr>
              <a:t>. </a:t>
            </a:r>
            <a:r>
              <a:rPr lang="ja-JP" altLang="en-US" b="1" spc="600" dirty="0">
                <a:solidFill>
                  <a:schemeClr val="accent1">
                    <a:lumMod val="50000"/>
                  </a:schemeClr>
                </a:solidFill>
              </a:rPr>
              <a:t>崩落チェスとは？</a:t>
            </a:r>
            <a:endParaRPr lang="en-US" altLang="ja-JP" b="1" spc="600" dirty="0">
              <a:solidFill>
                <a:schemeClr val="accent1">
                  <a:lumMod val="50000"/>
                </a:schemeClr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r>
              <a:rPr kumimoji="1" lang="en-US" altLang="ja-JP" sz="6000" dirty="0">
                <a:solidFill>
                  <a:schemeClr val="accent1">
                    <a:lumMod val="50000"/>
                  </a:schemeClr>
                </a:solidFill>
              </a:rPr>
              <a:t>2</a:t>
            </a:r>
            <a:r>
              <a:rPr lang="en-US" altLang="ja-JP" sz="2400" b="1" dirty="0">
                <a:solidFill>
                  <a:schemeClr val="accent1">
                    <a:lumMod val="50000"/>
                  </a:schemeClr>
                </a:solidFill>
              </a:rPr>
              <a:t>. </a:t>
            </a:r>
            <a:r>
              <a:rPr lang="ja-JP" altLang="en-US" sz="3000" b="1" spc="600" dirty="0">
                <a:solidFill>
                  <a:schemeClr val="accent1">
                    <a:lumMod val="50000"/>
                  </a:schemeClr>
                </a:solidFill>
              </a:rPr>
              <a:t>こだわりポイント</a:t>
            </a:r>
            <a:endParaRPr kumimoji="1" lang="en-US" altLang="ja-JP" sz="3000" b="1" spc="600" dirty="0">
              <a:solidFill>
                <a:schemeClr val="accent1">
                  <a:lumMod val="50000"/>
                </a:schemeClr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ja-JP" sz="6000" dirty="0">
                <a:solidFill>
                  <a:schemeClr val="accent1">
                    <a:lumMod val="50000"/>
                  </a:schemeClr>
                </a:solidFill>
              </a:rPr>
              <a:t>3</a:t>
            </a:r>
            <a:r>
              <a:rPr lang="en-US" altLang="ja-JP" sz="2400" b="1" dirty="0">
                <a:solidFill>
                  <a:schemeClr val="accent1">
                    <a:lumMod val="50000"/>
                  </a:schemeClr>
                </a:solidFill>
              </a:rPr>
              <a:t>. </a:t>
            </a:r>
            <a:r>
              <a:rPr lang="ja-JP" altLang="en-US" sz="3000" b="1" spc="600" dirty="0">
                <a:solidFill>
                  <a:schemeClr val="accent1">
                    <a:lumMod val="50000"/>
                  </a:schemeClr>
                </a:solidFill>
              </a:rPr>
              <a:t>今後の計画</a:t>
            </a:r>
            <a:endParaRPr lang="en-US" altLang="ja-JP" sz="30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2" name="タイトル 1">
            <a:extLst>
              <a:ext uri="{FF2B5EF4-FFF2-40B4-BE49-F238E27FC236}">
                <a16:creationId xmlns:a16="http://schemas.microsoft.com/office/drawing/2014/main" id="{FD6231FD-E628-4971-B286-863DC882D791}"/>
              </a:ext>
            </a:extLst>
          </p:cNvPr>
          <p:cNvSpPr txBox="1">
            <a:spLocks/>
          </p:cNvSpPr>
          <p:nvPr/>
        </p:nvSpPr>
        <p:spPr>
          <a:xfrm>
            <a:off x="1314450" y="1069975"/>
            <a:ext cx="443005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b="1" spc="600" dirty="0">
                <a:solidFill>
                  <a:schemeClr val="accent1">
                    <a:lumMod val="50000"/>
                  </a:schemeClr>
                </a:solidFill>
              </a:rPr>
              <a:t>本日の流れ</a:t>
            </a: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02C7EF5C-C7A2-4FB1-A716-39DE2F256940}"/>
              </a:ext>
            </a:extLst>
          </p:cNvPr>
          <p:cNvSpPr/>
          <p:nvPr/>
        </p:nvSpPr>
        <p:spPr>
          <a:xfrm>
            <a:off x="0" y="0"/>
            <a:ext cx="6102045" cy="68580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965D6F04-D6E5-4F51-B963-5328964D8A98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61851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2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xit" presetSubtype="2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" presetClass="exit" presetSubtype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2" presetClass="exit" presetSubtype="1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9" grpId="0" animBg="1"/>
      <p:bldP spid="12" grpId="0"/>
      <p:bldP spid="8" grpId="0" animBg="1"/>
      <p:bldP spid="1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四角形: 角を丸くする 1">
            <a:extLst>
              <a:ext uri="{FF2B5EF4-FFF2-40B4-BE49-F238E27FC236}">
                <a16:creationId xmlns:a16="http://schemas.microsoft.com/office/drawing/2014/main" id="{4FF33569-8381-4F77-AC9E-2E489593B3E0}"/>
              </a:ext>
            </a:extLst>
          </p:cNvPr>
          <p:cNvSpPr/>
          <p:nvPr/>
        </p:nvSpPr>
        <p:spPr>
          <a:xfrm>
            <a:off x="4236516" y="3021034"/>
            <a:ext cx="3821263" cy="28632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7319BF7-3B2D-47CB-81EB-401A22902C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4449" y="2686310"/>
            <a:ext cx="6743330" cy="6694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ja-JP" altLang="en-US" sz="4000" b="1" spc="600" dirty="0">
                <a:solidFill>
                  <a:schemeClr val="accent1">
                    <a:lumMod val="50000"/>
                  </a:schemeClr>
                </a:solidFill>
              </a:rPr>
              <a:t>基本的には普通のチェス</a:t>
            </a:r>
          </a:p>
        </p:txBody>
      </p:sp>
      <p:sp>
        <p:nvSpPr>
          <p:cNvPr id="4" name="タイトル 1">
            <a:extLst>
              <a:ext uri="{FF2B5EF4-FFF2-40B4-BE49-F238E27FC236}">
                <a16:creationId xmlns:a16="http://schemas.microsoft.com/office/drawing/2014/main" id="{400632A9-63C6-4E1C-B412-C832B2760B3E}"/>
              </a:ext>
            </a:extLst>
          </p:cNvPr>
          <p:cNvSpPr txBox="1">
            <a:spLocks/>
          </p:cNvSpPr>
          <p:nvPr/>
        </p:nvSpPr>
        <p:spPr>
          <a:xfrm>
            <a:off x="1314449" y="1069975"/>
            <a:ext cx="7781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sz="9600" b="1" spc="600" dirty="0">
                <a:solidFill>
                  <a:schemeClr val="accent1">
                    <a:lumMod val="50000"/>
                  </a:schemeClr>
                </a:solidFill>
              </a:rPr>
              <a:t>1</a:t>
            </a:r>
            <a:r>
              <a:rPr lang="en-US" altLang="ja-JP" b="1" spc="600" dirty="0">
                <a:solidFill>
                  <a:schemeClr val="accent1">
                    <a:lumMod val="50000"/>
                  </a:schemeClr>
                </a:solidFill>
              </a:rPr>
              <a:t>. </a:t>
            </a:r>
            <a:r>
              <a:rPr lang="ja-JP" altLang="en-US" b="1" spc="600" dirty="0">
                <a:solidFill>
                  <a:schemeClr val="accent1">
                    <a:lumMod val="50000"/>
                  </a:schemeClr>
                </a:solidFill>
              </a:rPr>
              <a:t>崩落チェスとは？</a:t>
            </a:r>
          </a:p>
        </p:txBody>
      </p:sp>
      <p:pic>
        <p:nvPicPr>
          <p:cNvPr id="5" name="OffLine1">
            <a:hlinkClick r:id="" action="ppaction://media"/>
            <a:extLst>
              <a:ext uri="{FF2B5EF4-FFF2-40B4-BE49-F238E27FC236}">
                <a16:creationId xmlns:a16="http://schemas.microsoft.com/office/drawing/2014/main" id="{4B0BC0C3-45D1-4A33-977F-D86A20575EB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5825" y="595745"/>
            <a:ext cx="2597150" cy="5666509"/>
          </a:xfrm>
          <a:prstGeom prst="roundRect">
            <a:avLst>
              <a:gd name="adj" fmla="val 13874"/>
            </a:avLst>
          </a:prstGeom>
          <a:ln>
            <a:noFill/>
          </a:ln>
          <a:effectLst>
            <a:innerShdw blurRad="114300" dist="50800">
              <a:srgbClr val="000000">
                <a:alpha val="0"/>
              </a:srgbClr>
            </a:innerShdw>
          </a:effectLst>
        </p:spPr>
      </p:pic>
      <p:pic>
        <p:nvPicPr>
          <p:cNvPr id="7" name="図 6" descr="テキスト, アイコン&#10;&#10;自動的に生成された説明">
            <a:extLst>
              <a:ext uri="{FF2B5EF4-FFF2-40B4-BE49-F238E27FC236}">
                <a16:creationId xmlns:a16="http://schemas.microsoft.com/office/drawing/2014/main" id="{F818A5C0-3113-4F13-AF54-2D50A7A4120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2050" y="-133351"/>
            <a:ext cx="7124700" cy="7124700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D69C4520-E3BF-4587-A45B-7513C0778147}"/>
              </a:ext>
            </a:extLst>
          </p:cNvPr>
          <p:cNvSpPr/>
          <p:nvPr/>
        </p:nvSpPr>
        <p:spPr>
          <a:xfrm>
            <a:off x="-12777" y="0"/>
            <a:ext cx="6096000" cy="68580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DE4F759C-E207-4360-8EBE-2888864071FB}"/>
              </a:ext>
            </a:extLst>
          </p:cNvPr>
          <p:cNvSpPr/>
          <p:nvPr/>
        </p:nvSpPr>
        <p:spPr>
          <a:xfrm>
            <a:off x="6096000" y="0"/>
            <a:ext cx="6102045" cy="68580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73249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7" dur="1537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8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  <p:bldLst>
      <p:bldP spid="2" grpId="0" animBg="1"/>
      <p:bldP spid="3" grpId="0" build="p"/>
      <p:bldP spid="4" grpId="0"/>
      <p:bldP spid="8" grpId="0" animBg="1"/>
      <p:bldP spid="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四角形: 角を丸くする 7">
            <a:extLst>
              <a:ext uri="{FF2B5EF4-FFF2-40B4-BE49-F238E27FC236}">
                <a16:creationId xmlns:a16="http://schemas.microsoft.com/office/drawing/2014/main" id="{074D57CC-9305-44A6-997D-B98A9055F070}"/>
              </a:ext>
            </a:extLst>
          </p:cNvPr>
          <p:cNvSpPr/>
          <p:nvPr/>
        </p:nvSpPr>
        <p:spPr>
          <a:xfrm>
            <a:off x="3977227" y="3021034"/>
            <a:ext cx="3821263" cy="28632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" name="タイトル 1">
            <a:extLst>
              <a:ext uri="{FF2B5EF4-FFF2-40B4-BE49-F238E27FC236}">
                <a16:creationId xmlns:a16="http://schemas.microsoft.com/office/drawing/2014/main" id="{400632A9-63C6-4E1C-B412-C832B2760B3E}"/>
              </a:ext>
            </a:extLst>
          </p:cNvPr>
          <p:cNvSpPr txBox="1">
            <a:spLocks/>
          </p:cNvSpPr>
          <p:nvPr/>
        </p:nvSpPr>
        <p:spPr>
          <a:xfrm>
            <a:off x="1314449" y="1069975"/>
            <a:ext cx="7781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sz="9600" b="1" spc="600" dirty="0">
                <a:solidFill>
                  <a:schemeClr val="accent1">
                    <a:lumMod val="50000"/>
                  </a:schemeClr>
                </a:solidFill>
              </a:rPr>
              <a:t>1</a:t>
            </a:r>
            <a:r>
              <a:rPr lang="en-US" altLang="ja-JP" b="1" spc="600" dirty="0">
                <a:solidFill>
                  <a:schemeClr val="accent1">
                    <a:lumMod val="50000"/>
                  </a:schemeClr>
                </a:solidFill>
              </a:rPr>
              <a:t>. </a:t>
            </a:r>
            <a:r>
              <a:rPr lang="ja-JP" altLang="en-US" b="1" spc="600" dirty="0">
                <a:solidFill>
                  <a:schemeClr val="accent1">
                    <a:lumMod val="50000"/>
                  </a:schemeClr>
                </a:solidFill>
              </a:rPr>
              <a:t>崩落チェスとは？</a:t>
            </a:r>
          </a:p>
        </p:txBody>
      </p:sp>
      <p:sp>
        <p:nvSpPr>
          <p:cNvPr id="5" name="コンテンツ プレースホルダー 2">
            <a:extLst>
              <a:ext uri="{FF2B5EF4-FFF2-40B4-BE49-F238E27FC236}">
                <a16:creationId xmlns:a16="http://schemas.microsoft.com/office/drawing/2014/main" id="{9BA249E2-3066-487D-A0B6-BCAB98EFCF0E}"/>
              </a:ext>
            </a:extLst>
          </p:cNvPr>
          <p:cNvSpPr txBox="1">
            <a:spLocks/>
          </p:cNvSpPr>
          <p:nvPr/>
        </p:nvSpPr>
        <p:spPr>
          <a:xfrm>
            <a:off x="1314449" y="2686310"/>
            <a:ext cx="6743330" cy="6694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sz="4000" b="1" spc="600" dirty="0">
                <a:solidFill>
                  <a:schemeClr val="accent1">
                    <a:lumMod val="50000"/>
                  </a:schemeClr>
                </a:solidFill>
              </a:rPr>
              <a:t>数手に</a:t>
            </a:r>
            <a:r>
              <a:rPr lang="en-US" altLang="ja-JP" sz="4000" b="1" spc="600" dirty="0">
                <a:solidFill>
                  <a:schemeClr val="accent1">
                    <a:lumMod val="50000"/>
                  </a:schemeClr>
                </a:solidFill>
              </a:rPr>
              <a:t>1</a:t>
            </a:r>
            <a:r>
              <a:rPr lang="ja-JP" altLang="en-US" sz="4000" b="1" spc="600" dirty="0">
                <a:solidFill>
                  <a:schemeClr val="accent1">
                    <a:lumMod val="50000"/>
                  </a:schemeClr>
                </a:solidFill>
              </a:rPr>
              <a:t>回マスが消える</a:t>
            </a:r>
          </a:p>
        </p:txBody>
      </p:sp>
      <p:pic>
        <p:nvPicPr>
          <p:cNvPr id="2" name="OffLine2">
            <a:hlinkClick r:id="" action="ppaction://media"/>
            <a:extLst>
              <a:ext uri="{FF2B5EF4-FFF2-40B4-BE49-F238E27FC236}">
                <a16:creationId xmlns:a16="http://schemas.microsoft.com/office/drawing/2014/main" id="{0CF311D0-6371-438E-951E-7E7C949B0E7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21851" y="657657"/>
            <a:ext cx="2612874" cy="5700816"/>
          </a:xfrm>
          <a:prstGeom prst="roundRect">
            <a:avLst/>
          </a:prstGeom>
        </p:spPr>
      </p:pic>
      <p:pic>
        <p:nvPicPr>
          <p:cNvPr id="6" name="図 5" descr="テキスト, アイコン&#10;&#10;自動的に生成された説明">
            <a:extLst>
              <a:ext uri="{FF2B5EF4-FFF2-40B4-BE49-F238E27FC236}">
                <a16:creationId xmlns:a16="http://schemas.microsoft.com/office/drawing/2014/main" id="{45F1E339-7D0D-47CA-B718-C77DCC5051F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2050" y="-133351"/>
            <a:ext cx="7124700" cy="7124700"/>
          </a:xfrm>
          <a:prstGeom prst="rect">
            <a:avLst/>
          </a:prstGeom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546BD49F-FF55-400B-91FD-AA86315D7889}"/>
              </a:ext>
            </a:extLst>
          </p:cNvPr>
          <p:cNvSpPr/>
          <p:nvPr/>
        </p:nvSpPr>
        <p:spPr>
          <a:xfrm>
            <a:off x="0" y="0"/>
            <a:ext cx="6102045" cy="68580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298014FA-53FD-4B9E-846A-48F8D67608F0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50227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643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8" grpId="0" animBg="1"/>
      <p:bldP spid="5" grpId="0"/>
      <p:bldP spid="7" grpId="0" animBg="1"/>
      <p:bldP spid="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ffLine3">
            <a:hlinkClick r:id="" action="ppaction://media"/>
            <a:extLst>
              <a:ext uri="{FF2B5EF4-FFF2-40B4-BE49-F238E27FC236}">
                <a16:creationId xmlns:a16="http://schemas.microsoft.com/office/drawing/2014/main" id="{9E9F85AA-0260-4D44-8533-F02A3A1F76C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97773" y="601662"/>
            <a:ext cx="2617920" cy="5711825"/>
          </a:xfrm>
          <a:prstGeom prst="roundRect">
            <a:avLst/>
          </a:prstGeom>
        </p:spPr>
      </p:pic>
      <p:sp>
        <p:nvSpPr>
          <p:cNvPr id="8" name="四角形: 角を丸くする 7">
            <a:extLst>
              <a:ext uri="{FF2B5EF4-FFF2-40B4-BE49-F238E27FC236}">
                <a16:creationId xmlns:a16="http://schemas.microsoft.com/office/drawing/2014/main" id="{9010DB94-C57F-41F6-9DC7-324BD16ABA06}"/>
              </a:ext>
            </a:extLst>
          </p:cNvPr>
          <p:cNvSpPr/>
          <p:nvPr/>
        </p:nvSpPr>
        <p:spPr>
          <a:xfrm>
            <a:off x="1251751" y="3021034"/>
            <a:ext cx="2942405" cy="28632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" name="タイトル 1">
            <a:extLst>
              <a:ext uri="{FF2B5EF4-FFF2-40B4-BE49-F238E27FC236}">
                <a16:creationId xmlns:a16="http://schemas.microsoft.com/office/drawing/2014/main" id="{400632A9-63C6-4E1C-B412-C832B2760B3E}"/>
              </a:ext>
            </a:extLst>
          </p:cNvPr>
          <p:cNvSpPr txBox="1">
            <a:spLocks/>
          </p:cNvSpPr>
          <p:nvPr/>
        </p:nvSpPr>
        <p:spPr>
          <a:xfrm>
            <a:off x="1314449" y="1069975"/>
            <a:ext cx="7781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sz="9600" b="1" spc="600" dirty="0">
                <a:solidFill>
                  <a:schemeClr val="accent1">
                    <a:lumMod val="50000"/>
                  </a:schemeClr>
                </a:solidFill>
              </a:rPr>
              <a:t>1</a:t>
            </a:r>
            <a:r>
              <a:rPr lang="en-US" altLang="ja-JP" b="1" spc="600" dirty="0">
                <a:solidFill>
                  <a:schemeClr val="accent1">
                    <a:lumMod val="50000"/>
                  </a:schemeClr>
                </a:solidFill>
              </a:rPr>
              <a:t>. </a:t>
            </a:r>
            <a:r>
              <a:rPr lang="ja-JP" altLang="en-US" b="1" spc="600" dirty="0">
                <a:solidFill>
                  <a:schemeClr val="accent1">
                    <a:lumMod val="50000"/>
                  </a:schemeClr>
                </a:solidFill>
              </a:rPr>
              <a:t>崩落チェスとは？</a:t>
            </a:r>
          </a:p>
        </p:txBody>
      </p:sp>
      <p:sp>
        <p:nvSpPr>
          <p:cNvPr id="5" name="コンテンツ プレースホルダー 2">
            <a:extLst>
              <a:ext uri="{FF2B5EF4-FFF2-40B4-BE49-F238E27FC236}">
                <a16:creationId xmlns:a16="http://schemas.microsoft.com/office/drawing/2014/main" id="{201DCB19-6A19-4BF9-8F31-D258A3FE3FCE}"/>
              </a:ext>
            </a:extLst>
          </p:cNvPr>
          <p:cNvSpPr txBox="1">
            <a:spLocks/>
          </p:cNvSpPr>
          <p:nvPr/>
        </p:nvSpPr>
        <p:spPr>
          <a:xfrm>
            <a:off x="1314449" y="2686310"/>
            <a:ext cx="6743330" cy="66944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sz="4000" b="1" spc="600" dirty="0">
                <a:solidFill>
                  <a:schemeClr val="accent1">
                    <a:lumMod val="50000"/>
                  </a:schemeClr>
                </a:solidFill>
              </a:rPr>
              <a:t>将棋に変更することも可能</a:t>
            </a:r>
          </a:p>
        </p:txBody>
      </p:sp>
      <p:pic>
        <p:nvPicPr>
          <p:cNvPr id="2" name="図 1" descr="テキスト, アイコン&#10;&#10;自動的に生成された説明">
            <a:extLst>
              <a:ext uri="{FF2B5EF4-FFF2-40B4-BE49-F238E27FC236}">
                <a16:creationId xmlns:a16="http://schemas.microsoft.com/office/drawing/2014/main" id="{8D26F930-B763-4A59-A5F3-1401471F89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2050" y="-133351"/>
            <a:ext cx="7124700" cy="7124700"/>
          </a:xfrm>
          <a:prstGeom prst="rect">
            <a:avLst/>
          </a:prstGeom>
        </p:spPr>
      </p:pic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3EF95A7F-442B-4530-8E9E-8BB318A53507}"/>
              </a:ext>
            </a:extLst>
          </p:cNvPr>
          <p:cNvSpPr/>
          <p:nvPr/>
        </p:nvSpPr>
        <p:spPr>
          <a:xfrm>
            <a:off x="-12777" y="0"/>
            <a:ext cx="6096000" cy="68580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C62B12A6-9C1D-467F-8831-27AB52C975FA}"/>
              </a:ext>
            </a:extLst>
          </p:cNvPr>
          <p:cNvSpPr/>
          <p:nvPr/>
        </p:nvSpPr>
        <p:spPr>
          <a:xfrm>
            <a:off x="6096000" y="0"/>
            <a:ext cx="6102045" cy="68580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62832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7" dur="1342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8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9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0" fill="hold">
                      <p:stCondLst>
                        <p:cond delay="0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3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  <p:bldLst>
      <p:bldP spid="8" grpId="0" animBg="1"/>
      <p:bldP spid="5" grpId="0"/>
      <p:bldP spid="9" grpId="0" animBg="1"/>
      <p:bldP spid="10" grpId="0" animBg="1"/>
    </p:bldLst>
  </p:timing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1809</TotalTime>
  <Words>639</Words>
  <Application>Microsoft Office PowerPoint</Application>
  <PresentationFormat>ワイド画面</PresentationFormat>
  <Paragraphs>148</Paragraphs>
  <Slides>21</Slides>
  <Notes>11</Notes>
  <HiddenSlides>0</HiddenSlides>
  <MMClips>5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21</vt:i4>
      </vt:variant>
    </vt:vector>
  </HeadingPairs>
  <TitlesOfParts>
    <vt:vector size="26" baseType="lpstr">
      <vt:lpstr>游ゴシック</vt:lpstr>
      <vt:lpstr>游ゴシック Light</vt:lpstr>
      <vt:lpstr>Arial</vt:lpstr>
      <vt:lpstr>Blackadder ITC</vt:lpstr>
      <vt:lpstr>Office テーマ</vt:lpstr>
      <vt:lpstr>PowerPoint プレゼンテーション</vt:lpstr>
      <vt:lpstr>PowerPoint プレゼンテーション</vt:lpstr>
      <vt:lpstr>崩落チェス</vt:lpstr>
      <vt:lpstr>自己紹介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崩落チェス</dc:title>
  <dc:creator>義久</dc:creator>
  <cp:lastModifiedBy>義久</cp:lastModifiedBy>
  <cp:revision>104</cp:revision>
  <dcterms:created xsi:type="dcterms:W3CDTF">2020-10-19T11:49:04Z</dcterms:created>
  <dcterms:modified xsi:type="dcterms:W3CDTF">2020-10-24T06:15:01Z</dcterms:modified>
</cp:coreProperties>
</file>